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2"/>
  </p:notesMasterIdLst>
  <p:handoutMasterIdLst>
    <p:handoutMasterId r:id="rId143"/>
  </p:handoutMasterIdLst>
  <p:sldIdLst>
    <p:sldId id="298" r:id="rId2"/>
    <p:sldId id="305" r:id="rId3"/>
    <p:sldId id="728" r:id="rId4"/>
    <p:sldId id="435" r:id="rId5"/>
    <p:sldId id="732" r:id="rId6"/>
    <p:sldId id="1028" r:id="rId7"/>
    <p:sldId id="366" r:id="rId8"/>
    <p:sldId id="1169" r:id="rId9"/>
    <p:sldId id="864" r:id="rId10"/>
    <p:sldId id="449" r:id="rId11"/>
    <p:sldId id="1023" r:id="rId12"/>
    <p:sldId id="450" r:id="rId13"/>
    <p:sldId id="1021" r:id="rId14"/>
    <p:sldId id="378" r:id="rId15"/>
    <p:sldId id="1178" r:id="rId16"/>
    <p:sldId id="1162" r:id="rId17"/>
    <p:sldId id="1164" r:id="rId18"/>
    <p:sldId id="1165" r:id="rId19"/>
    <p:sldId id="440" r:id="rId20"/>
    <p:sldId id="446" r:id="rId21"/>
    <p:sldId id="448" r:id="rId22"/>
    <p:sldId id="447" r:id="rId23"/>
    <p:sldId id="367" r:id="rId24"/>
    <p:sldId id="360" r:id="rId25"/>
    <p:sldId id="991" r:id="rId26"/>
    <p:sldId id="992" r:id="rId27"/>
    <p:sldId id="1166" r:id="rId28"/>
    <p:sldId id="1167" r:id="rId29"/>
    <p:sldId id="990" r:id="rId30"/>
    <p:sldId id="1179" r:id="rId31"/>
    <p:sldId id="369" r:id="rId32"/>
    <p:sldId id="374" r:id="rId33"/>
    <p:sldId id="733" r:id="rId34"/>
    <p:sldId id="375" r:id="rId35"/>
    <p:sldId id="451" r:id="rId36"/>
    <p:sldId id="1006" r:id="rId37"/>
    <p:sldId id="1004" r:id="rId38"/>
    <p:sldId id="1005" r:id="rId39"/>
    <p:sldId id="1008" r:id="rId40"/>
    <p:sldId id="1010" r:id="rId41"/>
    <p:sldId id="1011" r:id="rId42"/>
    <p:sldId id="1012" r:id="rId43"/>
    <p:sldId id="1014" r:id="rId44"/>
    <p:sldId id="1015" r:id="rId45"/>
    <p:sldId id="1161" r:id="rId46"/>
    <p:sldId id="1016" r:id="rId47"/>
    <p:sldId id="1017" r:id="rId48"/>
    <p:sldId id="304" r:id="rId49"/>
    <p:sldId id="1029" r:id="rId50"/>
    <p:sldId id="1030" r:id="rId51"/>
    <p:sldId id="1031" r:id="rId52"/>
    <p:sldId id="1032" r:id="rId53"/>
    <p:sldId id="1033" r:id="rId54"/>
    <p:sldId id="1034" r:id="rId55"/>
    <p:sldId id="103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1185" r:id="rId68"/>
    <p:sldId id="1186" r:id="rId69"/>
    <p:sldId id="1187" r:id="rId70"/>
    <p:sldId id="1188" r:id="rId71"/>
    <p:sldId id="1189" r:id="rId72"/>
    <p:sldId id="1170" r:id="rId73"/>
    <p:sldId id="500" r:id="rId74"/>
    <p:sldId id="501" r:id="rId75"/>
    <p:sldId id="502" r:id="rId76"/>
    <p:sldId id="503" r:id="rId77"/>
    <p:sldId id="504" r:id="rId78"/>
    <p:sldId id="505" r:id="rId79"/>
    <p:sldId id="508" r:id="rId80"/>
    <p:sldId id="509" r:id="rId81"/>
    <p:sldId id="510" r:id="rId82"/>
    <p:sldId id="511" r:id="rId83"/>
    <p:sldId id="512" r:id="rId84"/>
    <p:sldId id="513" r:id="rId85"/>
    <p:sldId id="514" r:id="rId86"/>
    <p:sldId id="515" r:id="rId87"/>
    <p:sldId id="517" r:id="rId88"/>
    <p:sldId id="518" r:id="rId89"/>
    <p:sldId id="538" r:id="rId90"/>
    <p:sldId id="565" r:id="rId91"/>
    <p:sldId id="592" r:id="rId92"/>
    <p:sldId id="599" r:id="rId93"/>
    <p:sldId id="593" r:id="rId94"/>
    <p:sldId id="594" r:id="rId95"/>
    <p:sldId id="595" r:id="rId96"/>
    <p:sldId id="1168" r:id="rId97"/>
    <p:sldId id="1192" r:id="rId98"/>
    <p:sldId id="1193" r:id="rId99"/>
    <p:sldId id="1018" r:id="rId100"/>
    <p:sldId id="1019" r:id="rId101"/>
    <p:sldId id="1020" r:id="rId102"/>
    <p:sldId id="1190" r:id="rId103"/>
    <p:sldId id="1191" r:id="rId104"/>
    <p:sldId id="522" r:id="rId105"/>
    <p:sldId id="523" r:id="rId106"/>
    <p:sldId id="524" r:id="rId107"/>
    <p:sldId id="525" r:id="rId108"/>
    <p:sldId id="526" r:id="rId109"/>
    <p:sldId id="527" r:id="rId110"/>
    <p:sldId id="528" r:id="rId111"/>
    <p:sldId id="529" r:id="rId112"/>
    <p:sldId id="530" r:id="rId113"/>
    <p:sldId id="531" r:id="rId114"/>
    <p:sldId id="532" r:id="rId115"/>
    <p:sldId id="533" r:id="rId116"/>
    <p:sldId id="1184" r:id="rId117"/>
    <p:sldId id="534" r:id="rId118"/>
    <p:sldId id="535" r:id="rId119"/>
    <p:sldId id="536" r:id="rId120"/>
    <p:sldId id="537" r:id="rId121"/>
    <p:sldId id="692" r:id="rId122"/>
    <p:sldId id="693" r:id="rId123"/>
    <p:sldId id="694" r:id="rId124"/>
    <p:sldId id="695" r:id="rId125"/>
    <p:sldId id="696" r:id="rId126"/>
    <p:sldId id="697" r:id="rId127"/>
    <p:sldId id="698" r:id="rId128"/>
    <p:sldId id="699" r:id="rId129"/>
    <p:sldId id="700" r:id="rId130"/>
    <p:sldId id="701" r:id="rId131"/>
    <p:sldId id="702" r:id="rId132"/>
    <p:sldId id="703" r:id="rId133"/>
    <p:sldId id="598" r:id="rId134"/>
    <p:sldId id="516" r:id="rId135"/>
    <p:sldId id="559" r:id="rId136"/>
    <p:sldId id="560" r:id="rId137"/>
    <p:sldId id="561" r:id="rId138"/>
    <p:sldId id="562" r:id="rId139"/>
    <p:sldId id="563" r:id="rId140"/>
    <p:sldId id="564" r:id="rId141"/>
  </p:sldIdLst>
  <p:sldSz cx="12192000" cy="6858000"/>
  <p:notesSz cx="6858000" cy="9144000"/>
  <p:defaultTextStyle>
    <a:defPPr>
      <a:defRPr lang="zh-TW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800" b="0" i="0" u="none" kern="1200" baseline="0">
        <a:solidFill>
          <a:schemeClr val="tx1"/>
        </a:solidFill>
        <a:latin typeface="Calibri" pitchFamily="34" charset="0"/>
        <a:ea typeface="新細明體" pitchFamily="18" charset="-120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800" b="0" i="0" u="none" kern="1200" baseline="0">
        <a:solidFill>
          <a:schemeClr val="tx1"/>
        </a:solidFill>
        <a:latin typeface="Calibri" pitchFamily="34" charset="0"/>
        <a:ea typeface="新細明體" pitchFamily="18" charset="-120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800" b="0" i="0" u="none" kern="1200" baseline="0">
        <a:solidFill>
          <a:schemeClr val="tx1"/>
        </a:solidFill>
        <a:latin typeface="Calibri" pitchFamily="34" charset="0"/>
        <a:ea typeface="新細明體" pitchFamily="18" charset="-120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800" b="0" i="0" u="none" kern="1200" baseline="0">
        <a:solidFill>
          <a:schemeClr val="tx1"/>
        </a:solidFill>
        <a:latin typeface="Calibri" pitchFamily="34" charset="0"/>
        <a:ea typeface="新細明體" pitchFamily="18" charset="-120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800" b="0" i="0" u="none" kern="1200" baseline="0">
        <a:solidFill>
          <a:schemeClr val="tx1"/>
        </a:solidFill>
        <a:latin typeface="Calibri" pitchFamily="34" charset="0"/>
        <a:ea typeface="新細明體" pitchFamily="18" charset="-12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800" b="0" i="0" u="none" kern="1200" baseline="0">
        <a:solidFill>
          <a:schemeClr val="tx1"/>
        </a:solidFill>
        <a:latin typeface="Calibri" pitchFamily="34" charset="0"/>
        <a:ea typeface="新細明體" pitchFamily="18" charset="-120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800" b="0" i="0" u="none" kern="1200" baseline="0">
        <a:solidFill>
          <a:schemeClr val="tx1"/>
        </a:solidFill>
        <a:latin typeface="Calibri" pitchFamily="34" charset="0"/>
        <a:ea typeface="新細明體" pitchFamily="18" charset="-120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800" b="0" i="0" u="none" kern="1200" baseline="0">
        <a:solidFill>
          <a:schemeClr val="tx1"/>
        </a:solidFill>
        <a:latin typeface="Calibri" pitchFamily="34" charset="0"/>
        <a:ea typeface="新細明體" pitchFamily="18" charset="-120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800" b="0" i="0" u="none" kern="1200" baseline="0">
        <a:solidFill>
          <a:schemeClr val="tx1"/>
        </a:solidFill>
        <a:latin typeface="Calibri" pitchFamily="34" charset="0"/>
        <a:ea typeface="新細明體" pitchFamily="18" charset="-12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9D8"/>
    <a:srgbClr val="E84D39"/>
    <a:srgbClr val="D07C7A"/>
    <a:srgbClr val="E9EDF4"/>
    <a:srgbClr val="F48159"/>
    <a:srgbClr val="D99694"/>
    <a:srgbClr val="FEDE54"/>
    <a:srgbClr val="648EC0"/>
    <a:srgbClr val="DEDEDE"/>
    <a:srgbClr val="5F5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87273" autoAdjust="0"/>
  </p:normalViewPr>
  <p:slideViewPr>
    <p:cSldViewPr snapToObjects="1" showGuides="1">
      <p:cViewPr varScale="1">
        <p:scale>
          <a:sx n="62" d="100"/>
          <a:sy n="62" d="100"/>
        </p:scale>
        <p:origin x="-1002" y="-90"/>
      </p:cViewPr>
      <p:guideLst>
        <p:guide orient="horz" pos="2207"/>
        <p:guide pos="3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200" d="100"/>
        <a:sy n="200" d="100"/>
      </p:scale>
      <p:origin x="0" y="0"/>
    </p:cViewPr>
  </p:sorterViewPr>
  <p:gridSpacing cx="71999" cy="7199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kumimoji="1" sz="1200">
                <a:latin typeface="Arial" charset="0"/>
                <a:ea typeface="新細明體" pitchFamily="18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kumimoji="1" sz="1200">
                <a:latin typeface="Arial" charset="0"/>
                <a:ea typeface="新細明體" pitchFamily="18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62459FB-C69D-4B60-A33D-FC76989B01E8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2018/4/18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kumimoji="1" sz="1200">
                <a:latin typeface="Arial" charset="0"/>
                <a:ea typeface="新細明體" pitchFamily="18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zh-CN" altLang="en-US" sz="1200" strike="noStrike" noProof="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43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B73544-149C-4D2A-A2D2-C33D75ADDBD6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新細明體" pitchFamily="18" charset="-120"/>
                <a:cs typeface="+mn-cs"/>
              </a:rPr>
              <a:t>2018/4/18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按一下以編輯母片文字樣式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第二層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第三層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第四層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TW" altLang="en-US" sz="1200" strike="noStrike" noProof="1" dirty="0">
                <a:latin typeface="Calibri" pitchFamily="34" charset="0"/>
                <a:ea typeface="新細明體" pitchFamily="18" charset="-120"/>
                <a:cs typeface="+mn-ea"/>
              </a:rPr>
              <a:t>‹#›</a:t>
            </a:fld>
            <a:endParaRPr lang="zh-TW" altLang="en-US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3050993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458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1945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dirty="0">
                <a:latin typeface="Arial" pitchFamily="34" charset="0"/>
              </a:rPr>
              <a:t>1</a:t>
            </a:fld>
            <a:endParaRPr lang="zh-TW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914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891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26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914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891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27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914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891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28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914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891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29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202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51203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31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TW" altLang="en-US" dirty="0">
                <a:sym typeface="+mn-ea"/>
              </a:rPr>
              <a:t>selenium </a:t>
            </a:r>
            <a:r>
              <a:rPr lang="en-US" altLang="zh-TW" dirty="0" err="1">
                <a:sym typeface="+mn-ea"/>
              </a:rPr>
              <a:t>JMeter</a:t>
            </a:r>
            <a:endParaRPr lang="en-US" altLang="zh-TW" dirty="0">
              <a:sym typeface="+mn-ea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TW" altLang="en-US" sz="1200" strike="noStrike" noProof="1" dirty="0">
                <a:latin typeface="Calibri" pitchFamily="34" charset="0"/>
                <a:ea typeface="新細明體" pitchFamily="18" charset="-120"/>
                <a:cs typeface="+mn-ea"/>
              </a:rPr>
              <a:t>33</a:t>
            </a:fld>
            <a:endParaRPr lang="zh-TW" altLang="en-US" sz="1200" strike="noStrike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119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4.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熟練單一種企業管理軟體特徵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,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可以做出抽象或歸納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,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並設計出貼合的軟件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4638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4.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可以指導下一層級的人完成需求分析並負主要責任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需求收集、理解、誘導。確認需求範圍及撰寫需求分析檔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6190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3.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掌握開發技術策略的要領，並能依據任務需求，獨立完成小型項目的技術策略制定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制定開發技術發展策略，並指導技術研發方向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6458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1304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4.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熟練軟件設計理論，並能進行單一產品架構設計及改良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軟件設計過程中需要用到的各種知識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,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包含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AOP, OOP, UML…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3.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可以獨立完成架構設計並負主要責任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依據需求和規範軟體架構，撰寫相關架構設計文檔，並掌握多種參考構架、主要的可重用構架機制和模式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0951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4.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可以指導下一層級的人完成詳細設計並負主要責任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依據架構設計文檔完成詳細設計，並撰寫詳細設計文檔（類圖，時序圖等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)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新細明體" pitchFamily="18" charset="-120"/>
              <a:cs typeface="+mn-cs"/>
            </a:endParaRPr>
          </a:p>
          <a:p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新細明體" pitchFamily="18" charset="-120"/>
              <a:cs typeface="+mn-cs"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3.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能恰當地質疑已存在的解決問題模式，能提出可行的、可靠的建議，嘗試以新的方式 來解決問題，能從多方面徵求大家意見，創造性地解決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具有別於常規的見解或思路，帶給產品或平臺革命性的改變</a:t>
            </a:r>
            <a:r>
              <a:rPr lang="zh-TW" altLang="en-US" dirty="0" smtClean="0"/>
              <a:t> 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5.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快速有效率的解決問題且將經驗提供他人參考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能蒐集、整合及有效運用不同來源的資料，針對議題進行邏輯性、系統性及 全面性的分析。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7564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5.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精通程式撰寫理念，可以快速切換不同的開發語言寫出優質的程式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程式撰寫過程中需要的各種知識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,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包含程式語言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,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調試技術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,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安全和高性能編程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…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4537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4.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熟練軟體測試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,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可以規劃各種類型測試的方法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軟體測試領域的相關知識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1991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4.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熟練資料庫領域各種應用知識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,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可以設計高效且易維護的系統資料庫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資料庫領域的相關知識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,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表的設計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,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日常維護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,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效能調優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…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689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5.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快速有效率的解決問題且將經驗提供他人參考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新細明體" pitchFamily="18" charset="-120"/>
                <a:cs typeface="+mn-cs"/>
              </a:rPr>
              <a:t>能蒐集、整合及有效運用不同來源的資料，針對議題進行邏輯性、系統性及 全面性的分析。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278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熟悉</a:t>
            </a:r>
            <a:r>
              <a:rPr lang="en-US" altLang="zh-TW" dirty="0" smtClean="0"/>
              <a:t>-</a:t>
            </a:r>
            <a:r>
              <a:rPr lang="zh-TW" altLang="en-US" dirty="0" smtClean="0"/>
              <a:t>對知識非常熟悉及並能充分掌握各知識間之間聯繫，並能運用知識處理高複雜度工作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精通</a:t>
            </a:r>
            <a:r>
              <a:rPr lang="en-US" altLang="zh-TW" dirty="0" smtClean="0"/>
              <a:t>-</a:t>
            </a:r>
            <a:r>
              <a:rPr lang="zh-TW" altLang="en-US" dirty="0" smtClean="0"/>
              <a:t>全面掌握並透徹理解各知識，並能創新運用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熟悉</a:t>
            </a:r>
            <a:r>
              <a:rPr lang="en-US" altLang="zh-TW" dirty="0" smtClean="0"/>
              <a:t>-</a:t>
            </a:r>
            <a:r>
              <a:rPr lang="zh-TW" altLang="en-US" dirty="0" smtClean="0"/>
              <a:t>對知識非常熟悉及並能充分掌握各知識間之間聯繫，並能運用知識處理高複雜度工作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精通</a:t>
            </a:r>
            <a:r>
              <a:rPr lang="en-US" altLang="zh-TW" dirty="0" smtClean="0"/>
              <a:t>-</a:t>
            </a:r>
            <a:r>
              <a:rPr lang="zh-TW" altLang="en-US" dirty="0" smtClean="0"/>
              <a:t>全面掌握並透徹理解各知識，並能創新運用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熟悉</a:t>
            </a:r>
            <a:r>
              <a:rPr lang="en-US" altLang="zh-TW" dirty="0" smtClean="0"/>
              <a:t>-</a:t>
            </a:r>
            <a:r>
              <a:rPr lang="zh-TW" altLang="en-US" dirty="0" smtClean="0"/>
              <a:t>對知識非常熟悉及並能充分掌握各知識間之間聯繫，並能運用知識處理高複雜度工作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精通</a:t>
            </a:r>
            <a:r>
              <a:rPr lang="en-US" altLang="zh-TW" dirty="0" smtClean="0"/>
              <a:t>-</a:t>
            </a:r>
            <a:r>
              <a:rPr lang="zh-TW" altLang="en-US" dirty="0" smtClean="0"/>
              <a:t>全面掌握並透徹理解各知識，並能創新運用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獨立執行，具體完成單項複雜工作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46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174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14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指導他人完成</a:t>
            </a:r>
            <a:r>
              <a:rPr lang="en-US" altLang="zh-TW" dirty="0" smtClean="0"/>
              <a:t>-</a:t>
            </a:r>
            <a:r>
              <a:rPr lang="zh-TW" altLang="en-US" dirty="0" smtClean="0"/>
              <a:t>主責完成多項複雜工作或指導下一職位完成工作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完全具備  </a:t>
            </a:r>
            <a:r>
              <a:rPr lang="en-US" altLang="zh-TW" dirty="0" smtClean="0"/>
              <a:t>5.</a:t>
            </a:r>
            <a:r>
              <a:rPr lang="zh-TW" altLang="en-US" dirty="0" smtClean="0"/>
              <a:t>快速有效率的解決問題且將經驗提供他人參考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2706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7270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56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986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4198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68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5058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4505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70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5058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4505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71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TW" altLang="en-US" sz="1200" strike="noStrike" noProof="1" dirty="0">
                <a:latin typeface="Calibri" pitchFamily="34" charset="0"/>
                <a:ea typeface="新細明體" pitchFamily="18" charset="-120"/>
                <a:cs typeface="+mn-ea"/>
              </a:rPr>
              <a:t>93</a:t>
            </a:fld>
            <a:endParaRPr lang="zh-TW" altLang="en-US" sz="1200" strike="noStrike" noProof="1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9698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2969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109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914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891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118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46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174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15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46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174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16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46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174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17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46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174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18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914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891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24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914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891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25</a:t>
            </a:fld>
            <a:endParaRPr lang="zh-TW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2" descr="簡報首頁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>
          <a:xfrm>
            <a:off x="3215680" y="2213992"/>
            <a:ext cx="8640960" cy="1143000"/>
          </a:xfrm>
          <a:prstGeom prst="rect">
            <a:avLst/>
          </a:prstGeom>
        </p:spPr>
        <p:txBody>
          <a:bodyPr rtlCol="0">
            <a:noAutofit/>
          </a:bodyPr>
          <a:lstStyle>
            <a:lvl1pPr algn="l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10" name="文字版面配置區 2"/>
          <p:cNvSpPr>
            <a:spLocks noGrp="1"/>
          </p:cNvSpPr>
          <p:nvPr>
            <p:ph idx="1"/>
          </p:nvPr>
        </p:nvSpPr>
        <p:spPr>
          <a:xfrm>
            <a:off x="3311691" y="4581128"/>
            <a:ext cx="7104789" cy="158417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sz="3200">
                <a:latin typeface="微軟正黑體" pitchFamily="34" charset="-120"/>
                <a:ea typeface="微軟正黑體" pitchFamily="34" charset="-120"/>
              </a:defRPr>
            </a:lvl1pPr>
            <a:lvl2pPr algn="l">
              <a:defRPr sz="2000">
                <a:latin typeface="微軟正黑體" pitchFamily="34" charset="-120"/>
                <a:ea typeface="微軟正黑體" pitchFamily="34" charset="-120"/>
              </a:defRPr>
            </a:lvl2pPr>
            <a:lvl3pPr algn="l">
              <a:defRPr sz="2000">
                <a:latin typeface="微軟正黑體" pitchFamily="34" charset="-120"/>
                <a:ea typeface="微軟正黑體" pitchFamily="34" charset="-120"/>
              </a:defRPr>
            </a:lvl3pPr>
            <a:lvl4pPr algn="l">
              <a:defRPr sz="1600">
                <a:latin typeface="微軟正黑體" pitchFamily="34" charset="-120"/>
                <a:ea typeface="微軟正黑體" pitchFamily="34" charset="-120"/>
              </a:defRPr>
            </a:lvl4pPr>
            <a:lvl5pPr algn="l">
              <a:defRPr sz="32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 fontAlgn="base"/>
            <a:endParaRPr lang="zh-TW" altLang="en-US" strike="noStrike" noProof="0" dirty="0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F48FE30-C1AC-4F08-A7CB-693735A754EE}" type="datetimeFigureOut">
              <a:rPr kumimoji="1" lang="zh-CN" altLang="en-US" b="0" i="0" kern="1200" cap="none" spc="0" normalizeH="0" baseline="0" noProof="0">
                <a:latin typeface="Arial" charset="0"/>
                <a:ea typeface="新細明體" pitchFamily="18" charset="-120"/>
                <a:cs typeface="+mn-cs"/>
              </a:rPr>
              <a:t>2018/4/18</a:t>
            </a:fld>
            <a:endParaRPr kumimoji="1" lang="zh-CN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9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3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CN" altLang="en-US" sz="1200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zh-CN" altLang="en-US" sz="1200" noProof="1">
              <a:solidFill>
                <a:srgbClr val="898989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圖片 2" descr="簡報內頁1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732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標題版面配置區 1"/>
          <p:cNvSpPr txBox="1"/>
          <p:nvPr/>
        </p:nvSpPr>
        <p:spPr>
          <a:xfrm>
            <a:off x="2544763" y="414338"/>
            <a:ext cx="9215438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j-cs"/>
              </a:rPr>
              <a:t>按一下以編輯母片標題樣式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7425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214016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軟正黑體" pitchFamily="34" charset="-120"/>
                <a:ea typeface="微軟正黑體" pitchFamily="34" charset="-120"/>
              </a:defRPr>
            </a:lvl1pPr>
            <a:lvl2pPr>
              <a:defRPr sz="2000">
                <a:latin typeface="微軟正黑體" pitchFamily="34" charset="-120"/>
                <a:ea typeface="微軟正黑體" pitchFamily="34" charset="-120"/>
              </a:defRPr>
            </a:lvl2pPr>
            <a:lvl3pPr>
              <a:defRPr sz="1800">
                <a:latin typeface="微軟正黑體" pitchFamily="34" charset="-120"/>
                <a:ea typeface="微軟正黑體" pitchFamily="34" charset="-120"/>
              </a:defRPr>
            </a:lvl3pPr>
            <a:lvl4pPr>
              <a:defRPr sz="1600">
                <a:latin typeface="微軟正黑體" pitchFamily="34" charset="-120"/>
                <a:ea typeface="微軟正黑體" pitchFamily="34" charset="-120"/>
              </a:defRPr>
            </a:lvl4pPr>
            <a:lvl5pPr>
              <a:defRPr sz="1600">
                <a:latin typeface="微軟正黑體" pitchFamily="34" charset="-120"/>
                <a:ea typeface="微軟正黑體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7" y="157425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7" y="2214016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軟正黑體" pitchFamily="34" charset="-120"/>
                <a:ea typeface="微軟正黑體" pitchFamily="34" charset="-120"/>
              </a:defRPr>
            </a:lvl1pPr>
            <a:lvl2pPr>
              <a:defRPr sz="2000">
                <a:latin typeface="微軟正黑體" pitchFamily="34" charset="-120"/>
                <a:ea typeface="微軟正黑體" pitchFamily="34" charset="-120"/>
              </a:defRPr>
            </a:lvl2pPr>
            <a:lvl3pPr>
              <a:defRPr sz="1800">
                <a:latin typeface="微軟正黑體" pitchFamily="34" charset="-120"/>
                <a:ea typeface="微軟正黑體" pitchFamily="34" charset="-120"/>
              </a:defRPr>
            </a:lvl3pPr>
            <a:lvl4pPr>
              <a:defRPr sz="1600">
                <a:latin typeface="微軟正黑體" pitchFamily="34" charset="-120"/>
                <a:ea typeface="微軟正黑體" pitchFamily="34" charset="-120"/>
              </a:defRPr>
            </a:lvl4pPr>
            <a:lvl5pPr>
              <a:defRPr sz="1600">
                <a:latin typeface="微軟正黑體" pitchFamily="34" charset="-120"/>
                <a:ea typeface="微軟正黑體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9" name="日期版面配置區 6"/>
          <p:cNvSpPr>
            <a:spLocks noGrp="1"/>
          </p:cNvSpPr>
          <p:nvPr>
            <p:ph type="dt" sz="half" idx="1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BA090F5-FEFE-4352-B31E-221A1EDCBAA3}" type="datetimeFigureOut">
              <a:rPr kumimoji="1" lang="zh-TW" altLang="en-US" b="0" i="0" kern="1200" cap="none" spc="0" normalizeH="0" baseline="0" noProof="0">
                <a:latin typeface="微軟正黑體" pitchFamily="34" charset="-120"/>
                <a:ea typeface="微軟正黑體" pitchFamily="34" charset="-120"/>
                <a:cs typeface="+mn-cs"/>
              </a:rPr>
              <a:t>2018/4/18</a:t>
            </a:fld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0" name="頁尾版面配置區 7"/>
          <p:cNvSpPr>
            <a:spLocks noGrp="1"/>
          </p:cNvSpPr>
          <p:nvPr>
            <p:ph type="ftr" sz="quarter" idx="1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投影片編號版面配置區 8"/>
          <p:cNvSpPr>
            <a:spLocks noGrp="1"/>
          </p:cNvSpPr>
          <p:nvPr>
            <p:ph type="sldNum" sz="quarter" idx="1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TW" altLang="en-US" sz="1400" noProof="1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‹#›</a:t>
            </a:fld>
            <a:endParaRPr lang="zh-TW" altLang="en-US" sz="1400" noProof="1">
              <a:solidFill>
                <a:srgbClr val="7F7F7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圖片 2" descr="簡報內頁2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75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48679"/>
            <a:ext cx="4011084" cy="1069577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548680"/>
            <a:ext cx="6815667" cy="576064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軟正黑體" pitchFamily="34" charset="-120"/>
                <a:ea typeface="微軟正黑體" pitchFamily="34" charset="-120"/>
              </a:defRPr>
            </a:lvl1pPr>
            <a:lvl2pPr>
              <a:defRPr sz="2800">
                <a:latin typeface="微軟正黑體" pitchFamily="34" charset="-120"/>
                <a:ea typeface="微軟正黑體" pitchFamily="34" charset="-120"/>
              </a:defRPr>
            </a:lvl2pPr>
            <a:lvl3pPr>
              <a:defRPr sz="2400">
                <a:latin typeface="微軟正黑體" pitchFamily="34" charset="-120"/>
                <a:ea typeface="微軟正黑體" pitchFamily="34" charset="-120"/>
              </a:defRPr>
            </a:lvl3pPr>
            <a:lvl4pPr>
              <a:defRPr sz="2000">
                <a:latin typeface="微軟正黑體" pitchFamily="34" charset="-120"/>
                <a:ea typeface="微軟正黑體" pitchFamily="34" charset="-120"/>
              </a:defRPr>
            </a:lvl4pPr>
            <a:lvl5pPr>
              <a:defRPr sz="2000">
                <a:latin typeface="微軟正黑體" pitchFamily="34" charset="-120"/>
                <a:ea typeface="微軟正黑體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618257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738169-4850-45AE-A761-784368937BB0}" type="datetimeFigureOut">
              <a:rPr kumimoji="1" lang="zh-TW" altLang="en-US" b="0" i="0" kern="1200" cap="none" spc="0" normalizeH="0" baseline="0" noProof="0">
                <a:latin typeface="微軟正黑體" pitchFamily="34" charset="-120"/>
                <a:ea typeface="微軟正黑體" pitchFamily="34" charset="-120"/>
                <a:cs typeface="+mn-cs"/>
              </a:rPr>
              <a:t>2018/4/18</a:t>
            </a:fld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TW" altLang="en-US" sz="1400" noProof="1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‹#›</a:t>
            </a:fld>
            <a:endParaRPr lang="zh-TW" altLang="en-US" sz="1400" noProof="1">
              <a:solidFill>
                <a:srgbClr val="7F7F7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圖片 2" descr="簡報內頁2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75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+mn-ea"/>
                <a:ea typeface="+mn-ea"/>
              </a:defRPr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>
                <a:latin typeface="+mn-ea"/>
                <a:ea typeface="+mn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n-ea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C51AFD-5D23-4A82-95AF-4666DB381AF6}" type="datetimeFigureOut">
              <a:rPr kumimoji="1" lang="zh-TW" altLang="en-US" b="0" i="0" kern="1200" cap="none" spc="0" normalizeH="0" baseline="0" noProof="0">
                <a:latin typeface="+mn-ea"/>
                <a:ea typeface="+mn-ea"/>
                <a:cs typeface="+mn-cs"/>
              </a:rPr>
              <a:t>2018/4/18</a:t>
            </a:fld>
            <a:endParaRPr kumimoji="1" lang="zh-TW" altLang="en-US" b="0" i="0" kern="1200" cap="none" spc="0" normalizeH="0" baseline="0" noProof="0">
              <a:latin typeface="+mn-ea"/>
              <a:ea typeface="+mn-ea"/>
              <a:cs typeface="+mn-cs"/>
            </a:endParaRPr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b="0" i="0" kern="1200" cap="none" spc="0" normalizeH="0" baseline="0" noProof="0">
              <a:latin typeface="+mn-ea"/>
              <a:ea typeface="+mn-ea"/>
              <a:cs typeface="+mn-cs"/>
            </a:endParaRPr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TW" altLang="en-US" sz="1400" noProof="1" dirty="0">
                <a:solidFill>
                  <a:srgbClr val="7F7F7F"/>
                </a:solidFill>
                <a:latin typeface="新細明體" pitchFamily="18" charset="-120"/>
                <a:ea typeface="新細明體" pitchFamily="18" charset="-120"/>
                <a:cs typeface="+mn-ea"/>
              </a:rPr>
              <a:t>‹#›</a:t>
            </a:fld>
            <a:endParaRPr lang="zh-TW" altLang="en-US" sz="1400" noProof="1">
              <a:solidFill>
                <a:srgbClr val="7F7F7F"/>
              </a:solidFill>
              <a:latin typeface="新細明體" pitchFamily="18" charset="-12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圖片 2" descr="簡報內頁1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732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標題版面配置區 1"/>
          <p:cNvSpPr txBox="1"/>
          <p:nvPr/>
        </p:nvSpPr>
        <p:spPr>
          <a:xfrm>
            <a:off x="2544763" y="414338"/>
            <a:ext cx="9215438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j-cs"/>
              </a:rPr>
              <a:t>按一下以編輯母片標題樣式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  <a:lvl2pPr>
              <a:defRPr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3AB979-30D7-4A1D-8373-F9D7680A071F}" type="datetimeFigureOut">
              <a:rPr kumimoji="1" lang="zh-TW" altLang="en-US" b="0" i="0" kern="1200" cap="none" spc="0" normalizeH="0" baseline="0" noProof="0">
                <a:latin typeface="微軟正黑體" pitchFamily="34" charset="-120"/>
                <a:ea typeface="微軟正黑體" pitchFamily="34" charset="-120"/>
                <a:cs typeface="+mn-cs"/>
              </a:rPr>
              <a:t>2018/4/18</a:t>
            </a:fld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TW" altLang="en-US" sz="1200" noProof="1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‹#›</a:t>
            </a:fld>
            <a:endParaRPr lang="zh-TW" altLang="en-US" sz="1200" noProof="1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區段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圖片 2" descr="簡報內頁2_鼎捷軟件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75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4673600" y="649287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ctr" eaLnBrk="1" fontAlgn="base" hangingPunct="1"/>
            <a:fld id="{9A0DB2DC-4C9A-4742-B13C-FB6460FD3503}" type="slidenum">
              <a:rPr lang="zh-CN" altLang="en-US" sz="1200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zh-CN" altLang="en-US" sz="1200" noProof="1">
              <a:solidFill>
                <a:srgbClr val="898989"/>
              </a:solidFill>
              <a:latin typeface="Arial" pitchFamily="34" charset="0"/>
            </a:endParaRPr>
          </a:p>
        </p:txBody>
      </p:sp>
      <p:sp>
        <p:nvSpPr>
          <p:cNvPr id="9" name="日期版面配置區 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A8F841-EA68-4E6E-A643-FC8744894FEA}" type="datetimeFigureOut">
              <a:rPr kumimoji="1" lang="zh-CN" altLang="en-US" b="0" i="0" kern="1200" cap="none" spc="0" normalizeH="0" baseline="0" noProof="0">
                <a:latin typeface="Arial" charset="0"/>
                <a:ea typeface="新細明體" pitchFamily="18" charset="-120"/>
                <a:cs typeface="+mn-cs"/>
              </a:rPr>
              <a:t>2018/4/18</a:t>
            </a:fld>
            <a:endParaRPr kumimoji="1" lang="zh-CN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0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2" descr="簡報首頁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日期版面配置區 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F7B481-7650-4FE2-B8A8-2070D5B47E69}" type="datetimeFigureOut">
              <a:rPr kumimoji="1" lang="zh-CN" altLang="en-US" b="0" i="0" kern="1200" cap="none" spc="0" normalizeH="0" baseline="0" noProof="0">
                <a:latin typeface="Arial" charset="0"/>
                <a:ea typeface="新細明體" pitchFamily="18" charset="-120"/>
                <a:cs typeface="+mn-cs"/>
              </a:rPr>
              <a:t>2018/4/18</a:t>
            </a:fld>
            <a:endParaRPr kumimoji="1" lang="zh-CN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9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0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CN" altLang="en-US" sz="1200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zh-CN" altLang="en-US" sz="1200" noProof="1">
              <a:solidFill>
                <a:srgbClr val="898989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圖片 2" descr="簡報內頁1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732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日期版面配置區 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3E36FA2-0669-46F5-9349-DC3590EF538D}" type="datetimeFigureOut">
              <a:rPr kumimoji="1" lang="zh-CN" altLang="en-US" b="0" i="0" kern="1200" cap="none" spc="0" normalizeH="0" baseline="0" noProof="0">
                <a:latin typeface="Arial" charset="0"/>
                <a:ea typeface="新細明體" pitchFamily="18" charset="-120"/>
                <a:cs typeface="+mn-cs"/>
              </a:rPr>
              <a:t>2018/4/18</a:t>
            </a:fld>
            <a:endParaRPr kumimoji="1" lang="zh-CN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9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0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CN" altLang="en-US" sz="1200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zh-CN" altLang="en-US" sz="1200" noProof="1">
              <a:solidFill>
                <a:srgbClr val="898989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圖片 2" descr="簡報內頁2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75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日期版面配置區 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046D7A0-BE53-4AA8-A9CF-33003A8E1E42}" type="datetimeFigureOut">
              <a:rPr kumimoji="1" lang="zh-CN" altLang="en-US" b="0" i="0" kern="1200" cap="none" spc="0" normalizeH="0" baseline="0" noProof="0">
                <a:latin typeface="Arial" charset="0"/>
                <a:ea typeface="新細明體" pitchFamily="18" charset="-120"/>
                <a:cs typeface="+mn-cs"/>
              </a:rPr>
              <a:t>2018/4/18</a:t>
            </a:fld>
            <a:endParaRPr kumimoji="1" lang="zh-CN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9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0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CN" altLang="en-US" sz="1200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zh-CN" altLang="en-US" sz="1200" noProof="1">
              <a:solidFill>
                <a:srgbClr val="898989"/>
              </a:solidFill>
              <a:latin typeface="Arial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2" descr="簡報內頁1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732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標題版面配置區 1"/>
          <p:cNvSpPr txBox="1"/>
          <p:nvPr/>
        </p:nvSpPr>
        <p:spPr>
          <a:xfrm>
            <a:off x="2544763" y="414338"/>
            <a:ext cx="9215438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j-cs"/>
              </a:rPr>
              <a:t>按一下以編輯母片標題樣式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TW" altLang="en-US" strike="noStrike" noProof="1" smtClean="0"/>
              <a:t>按一下以編輯母片副標題樣式</a:t>
            </a:r>
            <a:endParaRPr lang="zh-TW" altLang="en-US" strike="noStrike" noProof="1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5B31565-9A77-44EC-B80F-BE78D8A6C833}" type="datetimeFigureOut">
              <a:rPr kumimoji="1" lang="zh-TW" altLang="en-US" b="0" i="0" kern="1200" cap="none" spc="0" normalizeH="0" baseline="0" noProof="0">
                <a:latin typeface="微軟正黑體" pitchFamily="34" charset="-120"/>
                <a:ea typeface="微軟正黑體" pitchFamily="34" charset="-120"/>
                <a:cs typeface="+mn-cs"/>
              </a:rPr>
              <a:t>2018/4/18</a:t>
            </a:fld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TW" altLang="en-US" sz="1400" noProof="1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‹#›</a:t>
            </a:fld>
            <a:endParaRPr lang="zh-TW" altLang="en-US" sz="1400" noProof="1">
              <a:solidFill>
                <a:srgbClr val="7F7F7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圖片 2" descr="簡報內頁1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732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>
          <a:xfrm>
            <a:off x="2543605" y="413792"/>
            <a:ext cx="9217024" cy="11430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2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F6A1D53-8462-401E-B4CC-A0C215B70C9F}" type="datetimeFigureOut">
              <a:rPr kumimoji="1" lang="zh-TW" altLang="en-US" b="0" i="0" kern="1200" cap="none" spc="0" normalizeH="0" baseline="0" noProof="0">
                <a:latin typeface="微軟正黑體" pitchFamily="34" charset="-120"/>
                <a:ea typeface="微軟正黑體" pitchFamily="34" charset="-120"/>
                <a:cs typeface="+mn-cs"/>
              </a:rPr>
              <a:t>2018/4/18</a:t>
            </a:fld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TW" altLang="en-US" sz="1400" noProof="1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‹#›</a:t>
            </a:fld>
            <a:endParaRPr lang="zh-TW" altLang="en-US" sz="1400" noProof="1">
              <a:solidFill>
                <a:srgbClr val="7F7F7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圖片 2" descr="簡報內頁1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732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" name="文字版面配置區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sz="3600">
                <a:latin typeface="+mn-ea"/>
                <a:ea typeface="+mn-ea"/>
              </a:defRPr>
            </a:lvl1pPr>
            <a:lvl2pPr algn="l">
              <a:defRPr sz="3200">
                <a:latin typeface="+mn-ea"/>
                <a:ea typeface="+mn-ea"/>
              </a:defRPr>
            </a:lvl2pPr>
            <a:lvl3pPr algn="l">
              <a:defRPr sz="2800">
                <a:latin typeface="+mn-ea"/>
                <a:ea typeface="+mn-ea"/>
              </a:defRPr>
            </a:lvl3pPr>
            <a:lvl4pPr algn="l">
              <a:defRPr sz="2400">
                <a:latin typeface="+mn-ea"/>
                <a:ea typeface="+mn-ea"/>
              </a:defRPr>
            </a:lvl4pPr>
            <a:lvl5pPr algn="l">
              <a:defRPr sz="2000">
                <a:latin typeface="+mn-ea"/>
                <a:ea typeface="+mn-ea"/>
              </a:defRPr>
            </a:lvl5pPr>
          </a:lstStyle>
          <a:p>
            <a:pPr lvl="0" fontAlgn="base"/>
            <a:r>
              <a:rPr lang="zh-TW" altLang="en-US" strike="noStrike" noProof="0" dirty="0" smtClean="0"/>
              <a:t>按一下以編輯母片文字樣式</a:t>
            </a:r>
          </a:p>
          <a:p>
            <a:pPr lvl="1" fontAlgn="base"/>
            <a:r>
              <a:rPr lang="zh-TW" altLang="en-US" strike="noStrike" noProof="0" dirty="0" smtClean="0"/>
              <a:t>第二層</a:t>
            </a:r>
          </a:p>
          <a:p>
            <a:pPr lvl="2" fontAlgn="base"/>
            <a:r>
              <a:rPr lang="zh-TW" altLang="en-US" strike="noStrike" noProof="0" dirty="0" smtClean="0"/>
              <a:t>第三層</a:t>
            </a:r>
          </a:p>
          <a:p>
            <a:pPr lvl="3" fontAlgn="base"/>
            <a:r>
              <a:rPr lang="zh-TW" altLang="en-US" strike="noStrike" noProof="0" dirty="0" smtClean="0"/>
              <a:t>第四層</a:t>
            </a:r>
          </a:p>
          <a:p>
            <a:pPr lvl="4" fontAlgn="base"/>
            <a:r>
              <a:rPr lang="zh-TW" altLang="en-US" strike="noStrike" noProof="0" dirty="0" smtClean="0"/>
              <a:t>第五層</a:t>
            </a:r>
            <a:endParaRPr lang="zh-TW" altLang="en-US" strike="noStrike" noProof="0" dirty="0"/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>
          <a:xfrm>
            <a:off x="2543605" y="413792"/>
            <a:ext cx="9217024" cy="11430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2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/>
          <a:lstStyle>
            <a:lvl1pPr algn="l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0251D68-6C7A-48E6-82B0-EDF6929A4A71}" type="datetimeFigureOut">
              <a:rPr kumimoji="1" lang="zh-TW" altLang="en-US" b="0" i="0" kern="1200" cap="none" spc="0" normalizeH="0" baseline="0" noProof="0">
                <a:latin typeface="+mn-ea"/>
                <a:ea typeface="+mn-ea"/>
                <a:cs typeface="+mn-cs"/>
              </a:rPr>
              <a:t>2018/4/18</a:t>
            </a:fld>
            <a:endParaRPr kumimoji="1" lang="zh-TW" altLang="en-US" b="0" i="0" kern="1200" cap="none" spc="0" normalizeH="0" baseline="0" noProof="0">
              <a:latin typeface="+mn-ea"/>
              <a:ea typeface="+mn-ea"/>
              <a:cs typeface="+mn-cs"/>
            </a:endParaRPr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/>
          <a:lstStyle>
            <a:lvl1pPr algn="l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b="0" i="0" kern="1200" cap="none" spc="0" normalizeH="0" baseline="0" noProof="0">
              <a:latin typeface="+mn-ea"/>
              <a:ea typeface="+mn-ea"/>
              <a:cs typeface="+mn-cs"/>
            </a:endParaRP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eaLnBrk="1" fontAlgn="base" hangingPunct="1"/>
            <a:fld id="{9A0DB2DC-4C9A-4742-B13C-FB6460FD3503}" type="slidenum">
              <a:rPr lang="zh-TW" altLang="en-US" sz="1400" noProof="1" dirty="0">
                <a:solidFill>
                  <a:srgbClr val="7F7F7F"/>
                </a:solidFill>
                <a:latin typeface="新細明體" pitchFamily="18" charset="-120"/>
                <a:ea typeface="新細明體" pitchFamily="18" charset="-120"/>
                <a:cs typeface="+mn-ea"/>
              </a:rPr>
              <a:t>‹#›</a:t>
            </a:fld>
            <a:endParaRPr lang="zh-TW" altLang="en-US" sz="1400" noProof="1">
              <a:solidFill>
                <a:srgbClr val="7F7F7F"/>
              </a:solidFill>
              <a:latin typeface="新細明體" pitchFamily="18" charset="-12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圖片 2" descr="簡報內頁1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732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標題版面配置區 1"/>
          <p:cNvSpPr txBox="1"/>
          <p:nvPr/>
        </p:nvSpPr>
        <p:spPr>
          <a:xfrm>
            <a:off x="2544763" y="414338"/>
            <a:ext cx="9215438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j-cs"/>
              </a:rPr>
              <a:t>按一下以編輯母片標題樣式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/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9AD990-31F5-44B5-8A48-1743E3F50FD3}" type="datetimeFigureOut">
              <a:rPr kumimoji="1" lang="zh-TW" altLang="en-US" b="0" i="0" kern="1200" cap="none" spc="0" normalizeH="0" baseline="0" noProof="0">
                <a:latin typeface="微軟正黑體" pitchFamily="34" charset="-120"/>
                <a:ea typeface="微軟正黑體" pitchFamily="34" charset="-120"/>
                <a:cs typeface="+mn-cs"/>
              </a:rPr>
              <a:t>2018/4/18</a:t>
            </a:fld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TW" altLang="en-US" sz="1400" noProof="1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‹#›</a:t>
            </a:fld>
            <a:endParaRPr lang="zh-TW" altLang="en-US" sz="1400" noProof="1">
              <a:solidFill>
                <a:srgbClr val="7F7F7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圖片 2" descr="簡報內頁1_鼎新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732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標題版面配置區 1"/>
          <p:cNvSpPr txBox="1"/>
          <p:nvPr/>
        </p:nvSpPr>
        <p:spPr>
          <a:xfrm>
            <a:off x="2544763" y="414338"/>
            <a:ext cx="9215438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j-cs"/>
              </a:rPr>
              <a:t>按一下以編輯母片標題樣式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3934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3934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9" name="日期版面配置區 4"/>
          <p:cNvSpPr>
            <a:spLocks noGrp="1"/>
          </p:cNvSpPr>
          <p:nvPr>
            <p:ph type="dt" sz="half" idx="1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672B6E-A9D0-4E2A-855E-D9DE578EB169}" type="datetimeFigureOut">
              <a:rPr kumimoji="1" lang="zh-TW" altLang="en-US" b="0" i="0" kern="1200" cap="none" spc="0" normalizeH="0" baseline="0" noProof="0">
                <a:latin typeface="+mn-ea"/>
                <a:ea typeface="+mn-ea"/>
                <a:cs typeface="+mn-cs"/>
              </a:rPr>
              <a:t>2018/4/18</a:t>
            </a:fld>
            <a:endParaRPr kumimoji="1" lang="zh-TW" altLang="en-US" b="0" i="0" kern="1200" cap="none" spc="0" normalizeH="0" baseline="0" noProof="0">
              <a:latin typeface="+mn-ea"/>
              <a:ea typeface="+mn-ea"/>
              <a:cs typeface="+mn-cs"/>
            </a:endParaRPr>
          </a:p>
        </p:txBody>
      </p:sp>
      <p:sp>
        <p:nvSpPr>
          <p:cNvPr id="10" name="頁尾版面配置區 5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b="0" i="0" kern="1200" cap="none" spc="0" normalizeH="0" baseline="0" noProof="0">
              <a:latin typeface="+mn-ea"/>
              <a:ea typeface="+mn-ea"/>
              <a:cs typeface="+mn-cs"/>
            </a:endParaRPr>
          </a:p>
        </p:txBody>
      </p:sp>
      <p:sp>
        <p:nvSpPr>
          <p:cNvPr id="11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zh-TW" altLang="en-US" sz="1400" noProof="1" dirty="0">
                <a:solidFill>
                  <a:srgbClr val="7F7F7F"/>
                </a:solidFill>
                <a:latin typeface="新細明體" pitchFamily="18" charset="-120"/>
                <a:ea typeface="新細明體" pitchFamily="18" charset="-120"/>
                <a:cs typeface="+mn-ea"/>
              </a:rPr>
              <a:t>‹#›</a:t>
            </a:fld>
            <a:endParaRPr lang="zh-TW" altLang="en-US" sz="1400" noProof="1">
              <a:solidFill>
                <a:srgbClr val="7F7F7F"/>
              </a:solidFill>
              <a:latin typeface="新細明體" pitchFamily="18" charset="-12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Tx/>
              <a:buNone/>
              <a:defRPr kumimoji="1" sz="1200">
                <a:solidFill>
                  <a:srgbClr val="898989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8BA74EB-5F7C-43F2-B811-AE8025BFCF1E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2018/4/18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Tx/>
              <a:buNone/>
              <a:defRPr kumimoji="1" sz="1200">
                <a:solidFill>
                  <a:srgbClr val="898989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新細明體" pitchFamily="18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新細明體" pitchFamily="18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新細明體" pitchFamily="18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新細明體" pitchFamily="18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新細明體" pitchFamily="18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新細明體" pitchFamily="18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5.png"/><Relationship Id="rId7" Type="http://schemas.openxmlformats.org/officeDocument/2006/relationships/image" Target="../media/image2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2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jpeg"/><Relationship Id="rId3" Type="http://schemas.openxmlformats.org/officeDocument/2006/relationships/image" Target="../media/image182.jpeg"/><Relationship Id="rId7" Type="http://schemas.openxmlformats.org/officeDocument/2006/relationships/image" Target="../media/image19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7.jpeg"/><Relationship Id="rId5" Type="http://schemas.openxmlformats.org/officeDocument/2006/relationships/image" Target="../media/image196.jpeg"/><Relationship Id="rId4" Type="http://schemas.openxmlformats.org/officeDocument/2006/relationships/image" Target="../media/image19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GIF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GIF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23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23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3" Type="http://schemas.openxmlformats.org/officeDocument/2006/relationships/image" Target="../media/image235.jpeg"/><Relationship Id="rId7" Type="http://schemas.openxmlformats.org/officeDocument/2006/relationships/image" Target="../media/image239.jpeg"/><Relationship Id="rId12" Type="http://schemas.openxmlformats.org/officeDocument/2006/relationships/image" Target="../media/image244.pn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8.jpe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jpeg"/><Relationship Id="rId9" Type="http://schemas.openxmlformats.org/officeDocument/2006/relationships/image" Target="../media/image2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slide" Target="slide11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1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32.png"/><Relationship Id="rId4" Type="http://schemas.openxmlformats.org/officeDocument/2006/relationships/image" Target="../media/image1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GIF"/><Relationship Id="rId13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12" Type="http://schemas.openxmlformats.org/officeDocument/2006/relationships/image" Target="../media/image137.png"/><Relationship Id="rId2" Type="http://schemas.openxmlformats.org/officeDocument/2006/relationships/image" Target="../media/image98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11" Type="http://schemas.openxmlformats.org/officeDocument/2006/relationships/image" Target="../media/image151.png"/><Relationship Id="rId5" Type="http://schemas.openxmlformats.org/officeDocument/2006/relationships/image" Target="../media/image142.png"/><Relationship Id="rId15" Type="http://schemas.openxmlformats.org/officeDocument/2006/relationships/image" Target="../media/image146.png"/><Relationship Id="rId10" Type="http://schemas.openxmlformats.org/officeDocument/2006/relationships/image" Target="../media/image150.png"/><Relationship Id="rId4" Type="http://schemas.openxmlformats.org/officeDocument/2006/relationships/image" Target="../media/image139.png"/><Relationship Id="rId9" Type="http://schemas.openxmlformats.org/officeDocument/2006/relationships/image" Target="../media/image149.png"/><Relationship Id="rId14" Type="http://schemas.openxmlformats.org/officeDocument/2006/relationships/image" Target="../media/image1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文字方塊 12"/>
          <p:cNvSpPr txBox="1"/>
          <p:nvPr/>
        </p:nvSpPr>
        <p:spPr>
          <a:xfrm>
            <a:off x="4295775" y="2500313"/>
            <a:ext cx="6000750" cy="8128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CN" altLang="en-US" sz="4400" b="1" dirty="0">
                <a:latin typeface="微軟正黑體" pitchFamily="34" charset="-120"/>
                <a:ea typeface="微軟正黑體" pitchFamily="34" charset="-120"/>
              </a:rPr>
              <a:t>專業能力認證</a:t>
            </a:r>
            <a:endParaRPr lang="zh-TW" altLang="en-US" sz="4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434" name="TextBox 5"/>
          <p:cNvSpPr txBox="1"/>
          <p:nvPr/>
        </p:nvSpPr>
        <p:spPr>
          <a:xfrm>
            <a:off x="4060825" y="4149725"/>
            <a:ext cx="7656830" cy="265176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400" b="1" dirty="0">
                <a:latin typeface="微軟正黑體" pitchFamily="34" charset="-120"/>
                <a:ea typeface="微軟正黑體" pitchFamily="34" charset="-120"/>
              </a:rPr>
              <a:t>部門：</a:t>
            </a:r>
            <a:r>
              <a:rPr sz="2400" b="1" dirty="0">
                <a:latin typeface="微軟正黑體" pitchFamily="34" charset="-120"/>
                <a:ea typeface="微軟正黑體" pitchFamily="34" charset="-120"/>
              </a:rPr>
              <a:t>ERPII事業處.BPM事業部.java 產品部.平台組</a:t>
            </a:r>
          </a:p>
          <a:p>
            <a:pPr lvl="0">
              <a:lnSpc>
                <a:spcPct val="200000"/>
              </a:lnSpc>
            </a:pPr>
            <a:r>
              <a:rPr lang="zh-CN" altLang="en-US" sz="2400" b="1" dirty="0">
                <a:latin typeface="微軟正黑體" pitchFamily="34" charset="-120"/>
                <a:ea typeface="微軟正黑體" pitchFamily="34" charset="-120"/>
              </a:rPr>
              <a:t>姓名：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施承均</a:t>
            </a:r>
            <a:endParaRPr lang="en-US" altLang="zh-CN" sz="2400" b="1" dirty="0">
              <a:latin typeface="微軟正黑體" pitchFamily="34" charset="-120"/>
              <a:ea typeface="微軟正黑體" pitchFamily="34" charset="-120"/>
            </a:endParaRPr>
          </a:p>
          <a:p>
            <a:pPr lvl="0">
              <a:lnSpc>
                <a:spcPct val="200000"/>
              </a:lnSpc>
            </a:pPr>
            <a:r>
              <a:rPr lang="zh-CN" altLang="en-US" sz="2400" b="1" dirty="0">
                <a:latin typeface="微軟正黑體" pitchFamily="34" charset="-120"/>
                <a:ea typeface="微軟正黑體" pitchFamily="34" charset="-120"/>
              </a:rPr>
              <a:t>日期：</a:t>
            </a:r>
            <a:r>
              <a:rPr lang="en-US" altLang="zh-CN" sz="2400" b="1" dirty="0" smtClean="0">
                <a:latin typeface="微軟正黑體" pitchFamily="34" charset="-120"/>
                <a:ea typeface="微軟正黑體" pitchFamily="34" charset="-120"/>
              </a:rPr>
              <a:t>2018.04.19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  <a:p>
            <a:pPr lvl="0"/>
            <a:endParaRPr lang="zh-CN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流程圖: 抽選 32"/>
          <p:cNvSpPr/>
          <p:nvPr/>
        </p:nvSpPr>
        <p:spPr>
          <a:xfrm rot="10800000">
            <a:off x="-236537" y="525463"/>
            <a:ext cx="13122275" cy="3244850"/>
          </a:xfrm>
          <a:prstGeom prst="flowChartExtract">
            <a:avLst/>
          </a:prstGeom>
          <a:solidFill>
            <a:schemeClr val="accent1">
              <a:alpha val="34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34" name="Picture 7" descr="http://tw.digiwin.biz/digiwinadmin/Docs/Product/Image/%7B8d8c62d5-ff5f-4d86-97d6-68499aafe485%7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757238"/>
            <a:ext cx="4514850" cy="8636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88" y="1897063"/>
            <a:ext cx="2447925" cy="714375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26636" name="Picture 5" descr="http://www.excelsis.com.py/img/produtos/b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0" y="1266825"/>
            <a:ext cx="1392238" cy="1392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7" name="Picture 2" descr="http://catalystinc.com/wp-content/uploads/2015/03/Blog-images-findnewlikebestcust-3-20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075" y="827088"/>
            <a:ext cx="2270125" cy="227171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638" name="矩形 6"/>
          <p:cNvSpPr/>
          <p:nvPr/>
        </p:nvSpPr>
        <p:spPr>
          <a:xfrm>
            <a:off x="2419350" y="773113"/>
            <a:ext cx="2879725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en-US" altLang="zh-TW" sz="3200" b="1" dirty="0">
                <a:latin typeface="Calibri" pitchFamily="34" charset="0"/>
                <a:ea typeface="新細明體" pitchFamily="18" charset="-120"/>
              </a:rPr>
              <a:t>Easyflow.NET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385" y="2980055"/>
            <a:ext cx="2794000" cy="209105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185" y="4476750"/>
            <a:ext cx="2790825" cy="20929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6665" y="2968625"/>
            <a:ext cx="2788285" cy="209042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279650" y="2892425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基礎功能</a:t>
            </a:r>
          </a:p>
        </p:txBody>
      </p:sp>
      <p:sp>
        <p:nvSpPr>
          <p:cNvPr id="25" name="矩形 24"/>
          <p:cNvSpPr/>
          <p:nvPr/>
        </p:nvSpPr>
        <p:spPr>
          <a:xfrm>
            <a:off x="3943668" y="4379913"/>
            <a:ext cx="1573213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表單元件</a:t>
            </a:r>
          </a:p>
        </p:txBody>
      </p:sp>
      <p:sp>
        <p:nvSpPr>
          <p:cNvPr id="26" name="矩形 25"/>
          <p:cNvSpPr/>
          <p:nvPr/>
        </p:nvSpPr>
        <p:spPr>
          <a:xfrm>
            <a:off x="9409113" y="2917825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欄位驗證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1145" y="4485640"/>
            <a:ext cx="2788285" cy="209359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7231063" y="4384675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進階功能</a:t>
            </a:r>
          </a:p>
        </p:txBody>
      </p:sp>
      <p:sp>
        <p:nvSpPr>
          <p:cNvPr id="2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32" name="矩形 31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34" name="矩形 33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35" name="矩形 34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6" name="矩形 35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7" name="矩形 36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8" name="流程圖: 抽選 37"/>
          <p:cNvSpPr/>
          <p:nvPr/>
        </p:nvSpPr>
        <p:spPr>
          <a:xfrm rot="5400000">
            <a:off x="1410494" y="1772887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00043" y="620949"/>
            <a:ext cx="6552728" cy="72008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BPMN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塑模器評估</a:t>
            </a:r>
            <a:r>
              <a:rPr lang="en-US" altLang="zh-TW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0"/>
                <a:ea typeface="微軟正黑體" charset="0"/>
              </a:rPr>
              <a:t>(2/3</a:t>
            </a:r>
            <a:r>
              <a:rPr lang="en-US" altLang="zh-TW" sz="4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0"/>
                <a:ea typeface="微軟正黑體" charset="0"/>
              </a:rPr>
              <a:t>)</a:t>
            </a:r>
          </a:p>
          <a:p>
            <a:pPr algn="ctr" eaLnBrk="0" hangingPunct="0"/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charset="0"/>
              <a:ea typeface="微軟正黑體" charset="0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495425"/>
            <a:ext cx="1216342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100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00043" y="620949"/>
            <a:ext cx="6552728" cy="72008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BPMN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塑模器評估</a:t>
            </a:r>
            <a:r>
              <a:rPr lang="en-US" altLang="zh-TW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0"/>
                <a:ea typeface="微軟正黑體" charset="0"/>
              </a:rPr>
              <a:t>(3/3</a:t>
            </a:r>
            <a:r>
              <a:rPr lang="en-US" altLang="zh-TW" sz="4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0"/>
                <a:ea typeface="微軟正黑體" charset="0"/>
              </a:rPr>
              <a:t>)</a:t>
            </a:r>
          </a:p>
          <a:p>
            <a:pPr algn="ctr" eaLnBrk="0" hangingPunct="0"/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charset="0"/>
              <a:ea typeface="微軟正黑體" charset="0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9" y="1341029"/>
            <a:ext cx="11471483" cy="539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101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-167913" y="620949"/>
            <a:ext cx="5039930" cy="72008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zh-TW" alt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0"/>
                <a:ea typeface="微軟正黑體" charset="0"/>
                <a:cs typeface="+mj-cs"/>
              </a:rPr>
              <a:t>預設流程代理人 </a:t>
            </a:r>
            <a:endParaRPr lang="en-US" altLang="zh-TW" sz="4000" b="1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charset="0"/>
              <a:ea typeface="微軟正黑體" charset="0"/>
              <a:cs typeface="+mj-cs"/>
            </a:endParaRPr>
          </a:p>
          <a:p>
            <a:pPr algn="ctr" eaLnBrk="0" hangingPunct="0"/>
            <a:r>
              <a:rPr lang="zh-TW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0"/>
                <a:ea typeface="微軟正黑體" charset="0"/>
                <a:cs typeface="+mj-cs"/>
              </a:rPr>
              <a:t>增加</a:t>
            </a:r>
            <a:r>
              <a:rPr lang="zh-TW" alt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0"/>
                <a:ea typeface="微軟正黑體" charset="0"/>
                <a:cs typeface="+mj-cs"/>
              </a:rPr>
              <a:t>代理區間</a:t>
            </a:r>
            <a:endParaRPr lang="en-US" altLang="zh-TW" sz="4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charset="0"/>
              <a:ea typeface="微軟正黑體" charset="0"/>
            </a:endParaRPr>
          </a:p>
          <a:p>
            <a:pPr algn="ctr" eaLnBrk="0" hangingPunct="0"/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charset="0"/>
              <a:ea typeface="微軟正黑體" charset="0"/>
              <a:cs typeface="+mj-cs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480078" y="2277016"/>
            <a:ext cx="4039221" cy="2387198"/>
            <a:chOff x="522178" y="2486333"/>
            <a:chExt cx="2986123" cy="176481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755576" y="2486333"/>
              <a:ext cx="2752725" cy="1764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文字方塊 5"/>
            <p:cNvSpPr txBox="1"/>
            <p:nvPr/>
          </p:nvSpPr>
          <p:spPr>
            <a:xfrm>
              <a:off x="2124385" y="2589243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rgbClr val="FF0000"/>
                  </a:solidFill>
                </a:rPr>
                <a:t>1.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22178" y="3281201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rgbClr val="FF0000"/>
                  </a:solidFill>
                </a:rPr>
                <a:t>2.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6324033" y="854756"/>
            <a:ext cx="5073751" cy="5886198"/>
            <a:chOff x="5188326" y="854756"/>
            <a:chExt cx="5073751" cy="5886198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249108" y="854756"/>
              <a:ext cx="5012969" cy="5886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文字方塊 9"/>
            <p:cNvSpPr txBox="1"/>
            <p:nvPr/>
          </p:nvSpPr>
          <p:spPr>
            <a:xfrm>
              <a:off x="5267854" y="126903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rgbClr val="FF0000"/>
                  </a:solidFill>
                </a:rPr>
                <a:t>3.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188326" y="3333282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rgbClr val="FF0000"/>
                  </a:solidFill>
                </a:rPr>
                <a:t>4.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200248" y="4489956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rgbClr val="FF0000"/>
                  </a:solidFill>
                </a:rPr>
                <a:t>5.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355825" y="4580984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rgbClr val="FF0000"/>
                  </a:solidFill>
                </a:rPr>
                <a:t>6.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102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288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LaLa\Desktop\新增資料夾 (4)\李盈瑩\解析工作受託者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472" y="709619"/>
            <a:ext cx="3634094" cy="611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LaLa\Desktop\新增資料夾 (4)\李盈瑩\在位置上否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71" y="1247017"/>
            <a:ext cx="55435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2915616" y="3046992"/>
            <a:ext cx="1987550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解析是否在位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59603" y="3013587"/>
            <a:ext cx="1987550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解析工作受託者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7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103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73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4" descr="ç¸éåç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3" r="7700" b="7372"/>
          <a:stretch>
            <a:fillRect/>
          </a:stretch>
        </p:blipFill>
        <p:spPr>
          <a:xfrm>
            <a:off x="0" y="2997200"/>
            <a:ext cx="12192000" cy="38608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3554" name="文字方塊 4"/>
          <p:cNvSpPr txBox="1"/>
          <p:nvPr/>
        </p:nvSpPr>
        <p:spPr>
          <a:xfrm>
            <a:off x="2382838" y="1917700"/>
            <a:ext cx="7600950" cy="13223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sz="8000" b="1" dirty="0">
                <a:latin typeface="微軟正黑體" pitchFamily="34" charset="-120"/>
                <a:ea typeface="微軟正黑體" pitchFamily="34" charset="-120"/>
              </a:rPr>
              <a:t>Web</a:t>
            </a:r>
            <a:r>
              <a:rPr lang="zh-TW" altLang="en-US" sz="8000" b="1" dirty="0">
                <a:latin typeface="微軟正黑體" pitchFamily="34" charset="-120"/>
                <a:ea typeface="微軟正黑體" pitchFamily="34" charset="-120"/>
              </a:rPr>
              <a:t>表單設計器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523875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需求源起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03066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412081" y="759619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4587" name="文字方塊 13"/>
          <p:cNvSpPr txBox="1"/>
          <p:nvPr/>
        </p:nvSpPr>
        <p:spPr>
          <a:xfrm>
            <a:off x="2314575" y="774700"/>
            <a:ext cx="8964613" cy="12001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的表單設計器已近十年未有重大更新與突破，且開發技術老舊，導致不易維護，也不易開發新功能，故期盼捨棄這些包袱，開發新一代的表單設計器。</a:t>
            </a:r>
          </a:p>
        </p:txBody>
      </p:sp>
      <p:pic>
        <p:nvPicPr>
          <p:cNvPr id="24588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8" y="2416175"/>
            <a:ext cx="5048250" cy="35242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4589" name="Picture 5" descr="https://encrypted-tbn2.gstatic.com/images?q=tbn:ANd9GcQWGSrChuNIJ-QLFZSVmkh5t6Weq7OaCywTSQMUKiUoOf3qliyt0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00131">
            <a:off x="1843088" y="4891088"/>
            <a:ext cx="1147762" cy="152241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4590" name="圖片 16" descr="錄製_2018_03_31_11_41_15_9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725" y="2416175"/>
            <a:ext cx="5286375" cy="36068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6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105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流程圖: 抽選 32"/>
          <p:cNvSpPr/>
          <p:nvPr/>
        </p:nvSpPr>
        <p:spPr>
          <a:xfrm rot="10800000">
            <a:off x="-236537" y="525463"/>
            <a:ext cx="13122275" cy="3244850"/>
          </a:xfrm>
          <a:prstGeom prst="flowChartExtract">
            <a:avLst/>
          </a:prstGeom>
          <a:solidFill>
            <a:schemeClr val="accent1">
              <a:alpha val="34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9525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9525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9525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需求源起</a:t>
            </a:r>
          </a:p>
        </p:txBody>
      </p:sp>
      <p:sp>
        <p:nvSpPr>
          <p:cNvPr id="4" name="矩形 3"/>
          <p:cNvSpPr/>
          <p:nvPr/>
        </p:nvSpPr>
        <p:spPr>
          <a:xfrm>
            <a:off x="-9525" y="1217613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9525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9525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9525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9525" y="403066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9525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402556" y="1429544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2561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88" y="3060700"/>
            <a:ext cx="2794000" cy="20955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561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713" y="4548188"/>
            <a:ext cx="2798762" cy="20955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5614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63" y="3068638"/>
            <a:ext cx="2786062" cy="20875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5615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3" y="4535488"/>
            <a:ext cx="2778125" cy="21082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4" name="矩形 23"/>
          <p:cNvSpPr/>
          <p:nvPr/>
        </p:nvSpPr>
        <p:spPr>
          <a:xfrm>
            <a:off x="2279650" y="2892425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基礎功能</a:t>
            </a:r>
          </a:p>
        </p:txBody>
      </p:sp>
      <p:sp>
        <p:nvSpPr>
          <p:cNvPr id="25" name="矩形 24"/>
          <p:cNvSpPr/>
          <p:nvPr/>
        </p:nvSpPr>
        <p:spPr>
          <a:xfrm>
            <a:off x="3871913" y="4379913"/>
            <a:ext cx="1573213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表單元件</a:t>
            </a:r>
          </a:p>
        </p:txBody>
      </p:sp>
      <p:sp>
        <p:nvSpPr>
          <p:cNvPr id="26" name="矩形 25"/>
          <p:cNvSpPr/>
          <p:nvPr/>
        </p:nvSpPr>
        <p:spPr>
          <a:xfrm>
            <a:off x="9409113" y="2917825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欄位驗證</a:t>
            </a:r>
          </a:p>
        </p:txBody>
      </p:sp>
      <p:sp>
        <p:nvSpPr>
          <p:cNvPr id="27" name="矩形 26"/>
          <p:cNvSpPr/>
          <p:nvPr/>
        </p:nvSpPr>
        <p:spPr>
          <a:xfrm>
            <a:off x="7231063" y="4384675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進階功能</a:t>
            </a:r>
          </a:p>
        </p:txBody>
      </p:sp>
      <p:pic>
        <p:nvPicPr>
          <p:cNvPr id="25620" name="Picture 7" descr="http://tw.digiwin.biz/digiwinadmin/Docs/Product/Image/%7B8d8c62d5-ff5f-4d86-97d6-68499aafe485%7D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100" y="757238"/>
            <a:ext cx="4514850" cy="8636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5621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688" y="1897063"/>
            <a:ext cx="2447925" cy="714375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25622" name="Picture 5" descr="http://www.excelsis.com.py/img/produtos/b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1266825"/>
            <a:ext cx="1392238" cy="1392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5623" name="Picture 2" descr="http://catalystinc.com/wp-content/uploads/2015/03/Blog-images-findnewlikebestcust-3-2014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9075" y="827088"/>
            <a:ext cx="2270125" cy="227171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5624" name="矩形 6"/>
          <p:cNvSpPr/>
          <p:nvPr/>
        </p:nvSpPr>
        <p:spPr>
          <a:xfrm>
            <a:off x="2419350" y="773113"/>
            <a:ext cx="2879725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en-US" altLang="zh-TW" sz="3200" b="1" dirty="0">
                <a:latin typeface="Calibri" pitchFamily="34" charset="0"/>
                <a:ea typeface="新細明體" pitchFamily="18" charset="-120"/>
              </a:rPr>
              <a:t>Easyflow.NET</a:t>
            </a:r>
          </a:p>
        </p:txBody>
      </p:sp>
      <p:sp>
        <p:nvSpPr>
          <p:cNvPr id="2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106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圖: 抽選 13"/>
          <p:cNvSpPr/>
          <p:nvPr/>
        </p:nvSpPr>
        <p:spPr>
          <a:xfrm rot="10800000">
            <a:off x="2495550" y="1560513"/>
            <a:ext cx="8208963" cy="2660650"/>
          </a:xfrm>
          <a:prstGeom prst="flowChartExtract">
            <a:avLst/>
          </a:prstGeom>
          <a:solidFill>
            <a:schemeClr val="accent1">
              <a:alpha val="34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4287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14287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14287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4287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14287" y="1924050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14287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14287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14287" y="403066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14287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397794" y="2112169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26636" name="Picture 2" descr="C:\Users\LaLa\Desktop\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549275"/>
            <a:ext cx="4178300" cy="34877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" name="矩形 29"/>
          <p:cNvSpPr/>
          <p:nvPr/>
        </p:nvSpPr>
        <p:spPr>
          <a:xfrm>
            <a:off x="3071813" y="2501900"/>
            <a:ext cx="1573213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顧問單位</a:t>
            </a:r>
          </a:p>
        </p:txBody>
      </p:sp>
      <p:sp>
        <p:nvSpPr>
          <p:cNvPr id="31" name="矩形 30"/>
          <p:cNvSpPr/>
          <p:nvPr/>
        </p:nvSpPr>
        <p:spPr>
          <a:xfrm>
            <a:off x="6096000" y="2501900"/>
            <a:ext cx="1571625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服務單位</a:t>
            </a:r>
          </a:p>
        </p:txBody>
      </p:sp>
      <p:sp>
        <p:nvSpPr>
          <p:cNvPr id="32" name="矩形 31"/>
          <p:cNvSpPr/>
          <p:nvPr/>
        </p:nvSpPr>
        <p:spPr>
          <a:xfrm>
            <a:off x="8915400" y="2492375"/>
            <a:ext cx="1573213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二開人員</a:t>
            </a:r>
          </a:p>
        </p:txBody>
      </p:sp>
      <p:pic>
        <p:nvPicPr>
          <p:cNvPr id="2664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3671888"/>
            <a:ext cx="2165350" cy="16192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4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38" y="3671888"/>
            <a:ext cx="2160587" cy="16192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42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963" y="3671888"/>
            <a:ext cx="2160587" cy="163353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43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938" y="4824413"/>
            <a:ext cx="2173287" cy="16287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44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4819650"/>
            <a:ext cx="2160588" cy="16176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45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0725" y="4824413"/>
            <a:ext cx="2147888" cy="161131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5" name="文字方塊 14"/>
          <p:cNvSpPr txBox="1"/>
          <p:nvPr/>
        </p:nvSpPr>
        <p:spPr>
          <a:xfrm>
            <a:off x="10715625" y="5419725"/>
            <a:ext cx="615950" cy="8286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新細明體" pitchFamily="18" charset="-120"/>
                <a:cs typeface="+mn-cs"/>
              </a:rPr>
              <a:t>…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2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107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3812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23812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23812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23812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23812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23812" y="2630488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23812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23812" y="403066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23812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388269" y="2831306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8" name="流程圖: 抽選 37"/>
          <p:cNvSpPr/>
          <p:nvPr/>
        </p:nvSpPr>
        <p:spPr>
          <a:xfrm rot="10800000">
            <a:off x="1890713" y="1701800"/>
            <a:ext cx="10083800" cy="4695825"/>
          </a:xfrm>
          <a:prstGeom prst="flowChartExtract">
            <a:avLst/>
          </a:prstGeom>
          <a:solidFill>
            <a:schemeClr val="accent1">
              <a:alpha val="34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136775" y="1020763"/>
            <a:ext cx="2849563" cy="5826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維持現有架構？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9264650" y="5156200"/>
            <a:ext cx="1706563" cy="5826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新架構？</a:t>
            </a:r>
          </a:p>
        </p:txBody>
      </p:sp>
      <p:pic>
        <p:nvPicPr>
          <p:cNvPr id="2766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2079625"/>
            <a:ext cx="3722688" cy="20875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7663" name="Picture 5" descr="https://encrypted-tbn2.gstatic.com/images?q=tbn:ANd9GcQWGSrChuNIJ-QLFZSVmkh5t6Weq7OaCywTSQMUKiUoOf3qliyt0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930866">
            <a:off x="2794000" y="3517900"/>
            <a:ext cx="1450975" cy="19224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7664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38" y="2278063"/>
            <a:ext cx="4016375" cy="22320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7665" name="Picture 10" descr="「CANVAS HTML」的圖片搜尋結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463" y="909638"/>
            <a:ext cx="3381375" cy="1352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7666" name="Picture 16" descr="http://todaymade.com/blog/wp-content/uploads/2013/10/rhin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815175">
            <a:off x="9879013" y="3581400"/>
            <a:ext cx="1430337" cy="11525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7667" name="Picture 21" descr="C:\Users\Gaspard\Desktop\css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7863" y="1125538"/>
            <a:ext cx="1512887" cy="15128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7668" name="Picture 29" descr="http://img.juimg.com/tuku/yulantu/140102/328470-1401020S41421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5838" y="2709863"/>
            <a:ext cx="3960812" cy="34226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108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9525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9525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9525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9525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9525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9525" y="2630488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9525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9525" y="403066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9525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402556" y="2831306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2868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4097338"/>
            <a:ext cx="2895600" cy="21669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" name="矩形 28"/>
          <p:cNvSpPr/>
          <p:nvPr/>
        </p:nvSpPr>
        <p:spPr>
          <a:xfrm>
            <a:off x="3597275" y="6027738"/>
            <a:ext cx="1987550" cy="71278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jQuery+SVG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2868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13" y="1201738"/>
            <a:ext cx="2779712" cy="20828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868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813" y="1203325"/>
            <a:ext cx="2771775" cy="20732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868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863" y="1204913"/>
            <a:ext cx="2762250" cy="205581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3" name="矩形 32"/>
          <p:cNvSpPr/>
          <p:nvPr/>
        </p:nvSpPr>
        <p:spPr>
          <a:xfrm>
            <a:off x="2640013" y="2500313"/>
            <a:ext cx="1987550" cy="71278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jQuery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Form Builder Plugin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08675" y="2500313"/>
            <a:ext cx="1987550" cy="71278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Form Builder for Bootstrap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218613" y="2500313"/>
            <a:ext cx="1989138" cy="71278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WUFOO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085975" y="549275"/>
            <a:ext cx="1706563" cy="5826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第三方？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3000375" y="3573463"/>
            <a:ext cx="2087563" cy="5826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自行實作？</a:t>
            </a:r>
          </a:p>
        </p:txBody>
      </p:sp>
      <p:sp>
        <p:nvSpPr>
          <p:cNvPr id="2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109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185" y="3219559"/>
            <a:ext cx="3363595" cy="1897380"/>
          </a:xfrm>
          <a:prstGeom prst="rect">
            <a:avLst/>
          </a:prstGeom>
        </p:spPr>
      </p:pic>
      <p:sp>
        <p:nvSpPr>
          <p:cNvPr id="21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5472927" y="6216650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496452" y="4854571"/>
            <a:ext cx="1987550" cy="6624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LayoutIt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30" y="741045"/>
            <a:ext cx="3278505" cy="1837055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2366019" y="2244313"/>
            <a:ext cx="1987550" cy="6624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Bootply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741045"/>
            <a:ext cx="3416935" cy="1910715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5813702" y="2244313"/>
            <a:ext cx="1987550" cy="6624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Jetstrap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840" y="746760"/>
            <a:ext cx="3358515" cy="189611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9486900" y="2244313"/>
            <a:ext cx="1987550" cy="6624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1" i="0" u="none" strike="noStrike" kern="1200" cap="none" spc="0" normalizeH="0" baseline="0" noProof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Pingendo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8975" y="3219559"/>
            <a:ext cx="3403600" cy="191135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3946337" y="4827222"/>
            <a:ext cx="1987550" cy="6624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Pinegrow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75850" y="5749478"/>
            <a:ext cx="1906270" cy="739775"/>
          </a:xfrm>
          <a:prstGeom prst="rect">
            <a:avLst/>
          </a:prstGeom>
          <a:solidFill>
            <a:srgbClr val="FF6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操作體驗</a:t>
            </a:r>
          </a:p>
        </p:txBody>
      </p:sp>
      <p:sp>
        <p:nvSpPr>
          <p:cNvPr id="8" name="矩形 7"/>
          <p:cNvSpPr/>
          <p:nvPr/>
        </p:nvSpPr>
        <p:spPr>
          <a:xfrm>
            <a:off x="4607122" y="5749478"/>
            <a:ext cx="1906270" cy="739775"/>
          </a:xfrm>
          <a:prstGeom prst="rect">
            <a:avLst/>
          </a:prstGeom>
          <a:solidFill>
            <a:srgbClr val="FF6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元件衍生性</a:t>
            </a:r>
          </a:p>
        </p:txBody>
      </p:sp>
      <p:sp>
        <p:nvSpPr>
          <p:cNvPr id="9" name="矩形 8"/>
          <p:cNvSpPr/>
          <p:nvPr/>
        </p:nvSpPr>
        <p:spPr>
          <a:xfrm>
            <a:off x="6738394" y="5732968"/>
            <a:ext cx="1906270" cy="739775"/>
          </a:xfrm>
          <a:prstGeom prst="rect">
            <a:avLst/>
          </a:prstGeom>
          <a:solidFill>
            <a:srgbClr val="FF6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布局彈性</a:t>
            </a:r>
          </a:p>
        </p:txBody>
      </p:sp>
      <p:sp>
        <p:nvSpPr>
          <p:cNvPr id="10" name="矩形 9"/>
          <p:cNvSpPr/>
          <p:nvPr/>
        </p:nvSpPr>
        <p:spPr>
          <a:xfrm>
            <a:off x="8869665" y="5732968"/>
            <a:ext cx="1906270" cy="739775"/>
          </a:xfrm>
          <a:prstGeom prst="rect">
            <a:avLst/>
          </a:prstGeom>
          <a:solidFill>
            <a:srgbClr val="FF6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框架‎耦合度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32" name="矩形 31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33" name="矩形 32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34" name="矩形 33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5" name="矩形 34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6" name="矩形 35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7" name="流程圖: 抽選 36"/>
          <p:cNvSpPr/>
          <p:nvPr/>
        </p:nvSpPr>
        <p:spPr>
          <a:xfrm rot="5400000">
            <a:off x="1410494" y="1772887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8" name="投影片編號版面配置區 1"/>
          <p:cNvSpPr txBox="1">
            <a:spLocks/>
          </p:cNvSpPr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pPr algn="ctr"/>
              <a:t>11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9525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9525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9525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9525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9525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9525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9525" y="3324225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9525" y="403066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9525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402556" y="351393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內容版面配置區 2"/>
          <p:cNvSpPr txBox="1"/>
          <p:nvPr/>
        </p:nvSpPr>
        <p:spPr>
          <a:xfrm>
            <a:off x="2063750" y="3429000"/>
            <a:ext cx="9791700" cy="32845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方案一</a:t>
            </a:r>
            <a:r>
              <a: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【</a:t>
            </a: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短期滿足客戶期望</a:t>
            </a:r>
            <a:r>
              <a: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】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延用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Swing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開發，實作客戶期望之項目，包括基礎驗證、客製開窗元件化、樹狀呈現等功能，時程約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1.5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個月。</a:t>
            </a:r>
            <a:endParaRPr kumimoji="0" lang="zh-TW" altLang="zh-TW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方案二</a:t>
            </a:r>
            <a:r>
              <a: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【</a:t>
            </a: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延用</a:t>
            </a:r>
            <a:r>
              <a: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Swing</a:t>
            </a: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開發，完整所有規劃</a:t>
            </a:r>
            <a:r>
              <a: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】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補足所有已規劃的項目，時程約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4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個月。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方案三</a:t>
            </a:r>
            <a:r>
              <a: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【Web</a:t>
            </a: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化表單設計師</a:t>
            </a:r>
            <a:r>
              <a: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+</a:t>
            </a: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完成客戶期望</a:t>
            </a:r>
            <a:r>
              <a: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】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初步翻寫表單設計師基本功能，並增加客戶期望項目，時程約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5.5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個月。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方案四</a:t>
            </a:r>
            <a:r>
              <a: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【</a:t>
            </a: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完整化</a:t>
            </a:r>
            <a:r>
              <a: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</a:t>
            </a: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化表單設計師</a:t>
            </a:r>
            <a:r>
              <a: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】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defRPr/>
            </a:pP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翻寫表單設計師基本功能，並完整所有已規劃項目，時程約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7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個月。</a:t>
            </a:r>
            <a:endParaRPr kumimoji="0" lang="zh-TW" altLang="zh-TW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defRPr/>
            </a:pPr>
            <a:endParaRPr kumimoji="0" lang="zh-TW" altLang="zh-TW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defRPr/>
            </a:pP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graphicFrame>
        <p:nvGraphicFramePr>
          <p:cNvPr id="15" name="內容版面配置區 5"/>
          <p:cNvGraphicFramePr/>
          <p:nvPr/>
        </p:nvGraphicFramePr>
        <p:xfrm>
          <a:off x="2208213" y="876300"/>
          <a:ext cx="9288462" cy="2374438"/>
        </p:xfrm>
        <a:graphic>
          <a:graphicData uri="http://schemas.openxmlformats.org/drawingml/2006/table">
            <a:tbl>
              <a:tblPr/>
              <a:tblGrid>
                <a:gridCol w="1009693"/>
                <a:gridCol w="5048463"/>
                <a:gridCol w="1490500"/>
                <a:gridCol w="1739806"/>
              </a:tblGrid>
              <a:tr h="28336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　</a:t>
                      </a:r>
                    </a:p>
                  </a:txBody>
                  <a:tcPr marL="9526" marR="9526" marT="10558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　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SWING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WEB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28336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</a:p>
                  </a:txBody>
                  <a:tcPr marL="9526" marR="9526" marT="10558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新技術開發</a:t>
                      </a: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現有功能翻寫</a:t>
                      </a: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　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90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</a:tr>
              <a:tr h="28336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</a:p>
                  </a:txBody>
                  <a:tcPr marL="9526" marR="9526" marT="10558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已規劃的優化項目</a:t>
                      </a:r>
                      <a:endParaRPr kumimoji="0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50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35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</a:tr>
              <a:tr h="66517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</a:t>
                      </a:r>
                    </a:p>
                  </a:txBody>
                  <a:tcPr marL="9526" marR="9526" marT="10558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客戶期望</a:t>
                      </a:r>
                      <a:b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</a:b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基礎驗證、客製開窗元件化、樹狀呈現等</a:t>
                      </a: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..)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22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18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</a:tr>
              <a:tr h="28336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</a:t>
                      </a:r>
                    </a:p>
                  </a:txBody>
                  <a:tcPr marL="9526" marR="9526" marT="10558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分頁功能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12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7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</a:tr>
              <a:tr h="28336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</a:p>
                  </a:txBody>
                  <a:tcPr marL="9526" marR="9526" marT="10558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完整測試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</a:tr>
              <a:tr h="28336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　</a:t>
                      </a:r>
                    </a:p>
                  </a:txBody>
                  <a:tcPr marL="9526" marR="9526" marT="10558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總計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89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155</a:t>
                      </a:r>
                    </a:p>
                  </a:txBody>
                  <a:tcPr marL="9526" marR="9526" marT="1055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30774" name="Picture 6" descr="ç¸éåç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814076">
            <a:off x="1738313" y="5745163"/>
            <a:ext cx="817562" cy="4905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6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110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4762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4762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4762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4762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4762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4762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4762" y="3324225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4762" y="403066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4762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407319" y="351393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3" name="五邊形 12"/>
          <p:cNvSpPr/>
          <p:nvPr/>
        </p:nvSpPr>
        <p:spPr>
          <a:xfrm>
            <a:off x="2106613" y="4005263"/>
            <a:ext cx="7056438" cy="1728788"/>
          </a:xfrm>
          <a:prstGeom prst="homePlate">
            <a:avLst/>
          </a:prstGeom>
          <a:solidFill>
            <a:srgbClr val="FFFF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4" name="內容版面配置區 5"/>
          <p:cNvGraphicFramePr/>
          <p:nvPr/>
        </p:nvGraphicFramePr>
        <p:xfrm>
          <a:off x="2063750" y="981075"/>
          <a:ext cx="9144000" cy="2519364"/>
        </p:xfrm>
        <a:graphic>
          <a:graphicData uri="http://schemas.openxmlformats.org/drawingml/2006/table">
            <a:tbl>
              <a:tblPr/>
              <a:tblGrid>
                <a:gridCol w="993990"/>
                <a:gridCol w="4969945"/>
                <a:gridCol w="1467318"/>
                <a:gridCol w="1712747"/>
              </a:tblGrid>
              <a:tr h="284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　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　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主開發者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協作開發者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1893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新技術開發</a:t>
                      </a: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kumimoji="0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現有功能翻寫</a:t>
                      </a: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kumimoji="0" lang="zh-TW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65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新細明體" pitchFamily="18" charset="-120"/>
                      </a:endParaRP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</a:tr>
              <a:tr h="31893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已規劃的優化項目</a:t>
                      </a:r>
                      <a:endParaRPr kumimoji="0" lang="en-US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20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</a:rPr>
                        <a:t>20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新細明體" pitchFamily="18" charset="-120"/>
                      </a:endParaRP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</a:tr>
              <a:tr h="674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客戶期望</a:t>
                      </a:r>
                      <a:br>
                        <a:rPr kumimoji="0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</a:b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kumimoji="0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基礎驗證、客製開窗元件化、樹狀呈現等</a:t>
                      </a: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..)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10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</a:rPr>
                        <a:t>10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新細明體" pitchFamily="18" charset="-120"/>
                      </a:endParaRP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</a:tr>
              <a:tr h="31893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分頁功能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7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新細明體" pitchFamily="18" charset="-120"/>
                      </a:endParaRP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75AB"/>
                    </a:solidFill>
                  </a:tcPr>
                </a:tc>
              </a:tr>
              <a:tr h="31893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完整測試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新細明體" pitchFamily="18" charset="-120"/>
                      </a:endParaRP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</a:tr>
              <a:tr h="284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　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TW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總計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107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30</a:t>
                      </a:r>
                    </a:p>
                  </a:txBody>
                  <a:tcPr marL="9525" marR="9525" marT="9523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31798" name="文字方塊 14"/>
          <p:cNvSpPr txBox="1"/>
          <p:nvPr/>
        </p:nvSpPr>
        <p:spPr>
          <a:xfrm>
            <a:off x="2106613" y="4151313"/>
            <a:ext cx="876300" cy="646112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主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開發者</a:t>
            </a:r>
          </a:p>
        </p:txBody>
      </p:sp>
      <p:sp>
        <p:nvSpPr>
          <p:cNvPr id="31799" name="文字方塊 15"/>
          <p:cNvSpPr txBox="1"/>
          <p:nvPr/>
        </p:nvSpPr>
        <p:spPr>
          <a:xfrm>
            <a:off x="2106613" y="4943475"/>
            <a:ext cx="876300" cy="64611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協作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lvl="0"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開發者</a:t>
            </a:r>
          </a:p>
        </p:txBody>
      </p:sp>
      <p:sp>
        <p:nvSpPr>
          <p:cNvPr id="17" name="矩形 16"/>
          <p:cNvSpPr/>
          <p:nvPr/>
        </p:nvSpPr>
        <p:spPr>
          <a:xfrm>
            <a:off x="3006725" y="4149725"/>
            <a:ext cx="2339975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現有功能翻寫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(61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天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06725" y="4941888"/>
            <a:ext cx="1474788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現有功能翻寫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(41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天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51463" y="4149725"/>
            <a:ext cx="719138" cy="647700"/>
          </a:xfrm>
          <a:prstGeom prst="rect">
            <a:avLst/>
          </a:prstGeom>
          <a:solidFill>
            <a:srgbClr val="A6D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已規劃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項目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(20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天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46700" y="4941888"/>
            <a:ext cx="719138" cy="647700"/>
          </a:xfrm>
          <a:prstGeom prst="rect">
            <a:avLst/>
          </a:prstGeom>
          <a:solidFill>
            <a:srgbClr val="A6D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已規劃項目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(20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天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70600" y="4149725"/>
            <a:ext cx="720725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客戶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期望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(10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天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65838" y="4941888"/>
            <a:ext cx="720725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客戶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期望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(10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天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86563" y="4149725"/>
            <a:ext cx="719138" cy="647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分頁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(7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天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505700" y="4149725"/>
            <a:ext cx="720725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(5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天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5" name="＞形箭號 24"/>
          <p:cNvSpPr/>
          <p:nvPr/>
        </p:nvSpPr>
        <p:spPr>
          <a:xfrm>
            <a:off x="8470900" y="4005263"/>
            <a:ext cx="1728788" cy="1728788"/>
          </a:xfrm>
          <a:prstGeom prst="chevron">
            <a:avLst/>
          </a:prstGeom>
          <a:solidFill>
            <a:srgbClr val="FFFF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＞形箭號 25"/>
          <p:cNvSpPr/>
          <p:nvPr/>
        </p:nvSpPr>
        <p:spPr>
          <a:xfrm>
            <a:off x="9594850" y="4005263"/>
            <a:ext cx="1727200" cy="1728788"/>
          </a:xfrm>
          <a:prstGeom prst="chevron">
            <a:avLst/>
          </a:prstGeom>
          <a:solidFill>
            <a:srgbClr val="FFFF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810" name="文字方塊 25"/>
          <p:cNvSpPr txBox="1"/>
          <p:nvPr/>
        </p:nvSpPr>
        <p:spPr>
          <a:xfrm>
            <a:off x="9480550" y="4408488"/>
            <a:ext cx="1531938" cy="8937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ctr"/>
            <a:r>
              <a:rPr lang="zh-TW" altLang="en-US" sz="2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總工時</a:t>
            </a:r>
            <a:endParaRPr lang="en-US" altLang="zh-TW" sz="2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0" algn="ctr"/>
            <a:r>
              <a:rPr lang="zh-TW" altLang="en-US" sz="2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約 </a:t>
            </a:r>
            <a:r>
              <a:rPr lang="en-US" altLang="zh-TW" sz="2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107</a:t>
            </a:r>
            <a:r>
              <a:rPr lang="zh-TW" altLang="en-US" sz="2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天</a:t>
            </a: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2106613" y="5734050"/>
            <a:ext cx="9172575" cy="0"/>
          </a:xfrm>
          <a:prstGeom prst="straightConnector1">
            <a:avLst/>
          </a:prstGeom>
          <a:ln w="60325">
            <a:solidFill>
              <a:srgbClr val="0012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111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4287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14287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14287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4287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14287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14287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14287" y="3324225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14287" y="403066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14287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397794" y="351393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grpSp>
        <p:nvGrpSpPr>
          <p:cNvPr id="32779" name="群組 6"/>
          <p:cNvGrpSpPr/>
          <p:nvPr/>
        </p:nvGrpSpPr>
        <p:grpSpPr>
          <a:xfrm>
            <a:off x="2136775" y="714375"/>
            <a:ext cx="8786813" cy="5500688"/>
            <a:chOff x="285714" y="928671"/>
            <a:chExt cx="8572566" cy="5500725"/>
          </a:xfrm>
        </p:grpSpPr>
        <p:grpSp>
          <p:nvGrpSpPr>
            <p:cNvPr id="32780" name="组合 55"/>
            <p:cNvGrpSpPr/>
            <p:nvPr/>
          </p:nvGrpSpPr>
          <p:grpSpPr>
            <a:xfrm>
              <a:off x="285714" y="1214423"/>
              <a:ext cx="8572566" cy="5214973"/>
              <a:chOff x="374320" y="1484784"/>
              <a:chExt cx="2664300" cy="4446332"/>
            </a:xfrm>
          </p:grpSpPr>
          <p:sp>
            <p:nvSpPr>
              <p:cNvPr id="17" name="Rounded Rectangle 27"/>
              <p:cNvSpPr>
                <a:spLocks noChangeArrowheads="1"/>
              </p:cNvSpPr>
              <p:nvPr/>
            </p:nvSpPr>
            <p:spPr bwMode="auto">
              <a:xfrm rot="16200000" flipH="1">
                <a:off x="-501807" y="2390689"/>
                <a:ext cx="4416554" cy="2664300"/>
              </a:xfrm>
              <a:prstGeom prst="roundRect">
                <a:avLst>
                  <a:gd name="adj" fmla="val 7870"/>
                </a:avLst>
              </a:prstGeom>
              <a:solidFill>
                <a:srgbClr val="FFFFFF"/>
              </a:solidFill>
              <a:ln w="6350">
                <a:solidFill>
                  <a:sysClr val="window" lastClr="FFFFFF">
                    <a:lumMod val="65000"/>
                  </a:sysClr>
                </a:solidFill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新細明體" pitchFamily="18" charset="-120"/>
                  <a:cs typeface="+mn-cs"/>
                </a:endParaRPr>
              </a:p>
            </p:txBody>
          </p:sp>
          <p:sp>
            <p:nvSpPr>
              <p:cNvPr id="18" name="Round Same Side Corner Rectangle 141"/>
              <p:cNvSpPr/>
              <p:nvPr/>
            </p:nvSpPr>
            <p:spPr bwMode="auto">
              <a:xfrm>
                <a:off x="374320" y="1484784"/>
                <a:ext cx="2664300" cy="443956"/>
              </a:xfrm>
              <a:prstGeom prst="round2SameRect">
                <a:avLst>
                  <a:gd name="adj1" fmla="val 27778"/>
                  <a:gd name="adj2" fmla="val 0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defRPr/>
                </a:pPr>
                <a:endPara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endParaRPr>
              </a:p>
            </p:txBody>
          </p:sp>
          <p:sp>
            <p:nvSpPr>
              <p:cNvPr id="32783" name="Rektangel 76"/>
              <p:cNvSpPr/>
              <p:nvPr/>
            </p:nvSpPr>
            <p:spPr>
              <a:xfrm>
                <a:off x="446042" y="1514562"/>
                <a:ext cx="2500640" cy="341088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anchor="t">
                <a:spAutoFit/>
              </a:bodyPr>
              <a:lstStyle/>
              <a:p>
                <a:pPr lvl="0" algn="ctr">
                  <a:spcAft>
                    <a:spcPts val="600"/>
                  </a:spcAft>
                </a:pPr>
                <a:endParaRPr lang="en-US" altLang="en-US" sz="2000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endParaRPr>
              </a:p>
            </p:txBody>
          </p:sp>
        </p:grpSp>
        <p:pic>
          <p:nvPicPr>
            <p:cNvPr id="32784" name="Picture 11" descr="http://www.latintld.com/images/user-icon-51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023" y="928671"/>
              <a:ext cx="866267" cy="9477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6" name="文字方塊 15"/>
            <p:cNvSpPr txBox="1"/>
            <p:nvPr/>
          </p:nvSpPr>
          <p:spPr>
            <a:xfrm>
              <a:off x="1250612" y="1236648"/>
              <a:ext cx="3986591" cy="5499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   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Web</a:t>
              </a: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表單設計師里程碑</a:t>
              </a:r>
            </a:p>
          </p:txBody>
        </p:sp>
      </p:grpSp>
      <p:pic>
        <p:nvPicPr>
          <p:cNvPr id="32786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3963" y="1268413"/>
            <a:ext cx="7910512" cy="49466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1" name="椭圆 18"/>
          <p:cNvSpPr/>
          <p:nvPr/>
        </p:nvSpPr>
        <p:spPr bwMode="auto">
          <a:xfrm>
            <a:off x="3332163" y="4491038"/>
            <a:ext cx="539750" cy="539750"/>
          </a:xfrm>
          <a:prstGeom prst="ellipse">
            <a:avLst/>
          </a:prstGeom>
          <a:solidFill>
            <a:srgbClr val="FF6699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18"/>
          <p:cNvSpPr/>
          <p:nvPr/>
        </p:nvSpPr>
        <p:spPr bwMode="auto">
          <a:xfrm>
            <a:off x="5280025" y="3357563"/>
            <a:ext cx="539750" cy="539750"/>
          </a:xfrm>
          <a:prstGeom prst="ellipse">
            <a:avLst/>
          </a:prstGeom>
          <a:solidFill>
            <a:srgbClr val="FF6699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18"/>
          <p:cNvSpPr/>
          <p:nvPr/>
        </p:nvSpPr>
        <p:spPr bwMode="auto">
          <a:xfrm>
            <a:off x="7526338" y="2643188"/>
            <a:ext cx="539750" cy="539750"/>
          </a:xfrm>
          <a:prstGeom prst="ellipse">
            <a:avLst/>
          </a:prstGeom>
          <a:solidFill>
            <a:srgbClr val="FF6699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90" name="文字方塊 13"/>
          <p:cNvSpPr txBox="1"/>
          <p:nvPr/>
        </p:nvSpPr>
        <p:spPr>
          <a:xfrm>
            <a:off x="3649663" y="4071938"/>
            <a:ext cx="666750" cy="4845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008080"/>
                </a:solidFill>
                <a:latin typeface="微軟正黑體" pitchFamily="34" charset="-120"/>
                <a:ea typeface="微軟正黑體" pitchFamily="34" charset="-120"/>
              </a:rPr>
              <a:t>M1</a:t>
            </a:r>
          </a:p>
        </p:txBody>
      </p:sp>
      <p:sp>
        <p:nvSpPr>
          <p:cNvPr id="32791" name="文字方塊 14"/>
          <p:cNvSpPr txBox="1"/>
          <p:nvPr/>
        </p:nvSpPr>
        <p:spPr>
          <a:xfrm>
            <a:off x="5559425" y="3000375"/>
            <a:ext cx="666750" cy="4845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008080"/>
                </a:solidFill>
                <a:latin typeface="微軟正黑體" pitchFamily="34" charset="-120"/>
                <a:ea typeface="微軟正黑體" pitchFamily="34" charset="-120"/>
              </a:rPr>
              <a:t>M2</a:t>
            </a:r>
          </a:p>
        </p:txBody>
      </p:sp>
      <p:sp>
        <p:nvSpPr>
          <p:cNvPr id="32792" name="文字方塊 15"/>
          <p:cNvSpPr txBox="1"/>
          <p:nvPr/>
        </p:nvSpPr>
        <p:spPr>
          <a:xfrm>
            <a:off x="7721600" y="2181225"/>
            <a:ext cx="666750" cy="4845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008080"/>
                </a:solidFill>
                <a:latin typeface="微軟正黑體" pitchFamily="34" charset="-120"/>
                <a:ea typeface="微軟正黑體" pitchFamily="34" charset="-120"/>
              </a:rPr>
              <a:t>M3</a:t>
            </a:r>
          </a:p>
        </p:txBody>
      </p:sp>
      <p:sp>
        <p:nvSpPr>
          <p:cNvPr id="27" name="文字方塊 26"/>
          <p:cNvSpPr txBox="1">
            <a:spLocks noChangeArrowheads="1"/>
          </p:cNvSpPr>
          <p:nvPr/>
        </p:nvSpPr>
        <p:spPr bwMode="auto">
          <a:xfrm>
            <a:off x="3494088" y="5056188"/>
            <a:ext cx="2236788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【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現有功能翻寫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Swing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→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時程約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3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個月</a:t>
            </a:r>
          </a:p>
        </p:txBody>
      </p:sp>
      <p:sp>
        <p:nvSpPr>
          <p:cNvPr id="28" name="文字方塊 27"/>
          <p:cNvSpPr txBox="1">
            <a:spLocks noChangeArrowheads="1"/>
          </p:cNvSpPr>
          <p:nvPr/>
        </p:nvSpPr>
        <p:spPr bwMode="auto">
          <a:xfrm>
            <a:off x="5637213" y="3714750"/>
            <a:ext cx="2500313" cy="1323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【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客戶需求實作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元件驗證、樹狀開窗等客戶建議之功能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時程約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1.5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個月</a:t>
            </a:r>
          </a:p>
        </p:txBody>
      </p:sp>
      <p:sp>
        <p:nvSpPr>
          <p:cNvPr id="29" name="文字方塊 28"/>
          <p:cNvSpPr txBox="1">
            <a:spLocks noChangeArrowheads="1"/>
          </p:cNvSpPr>
          <p:nvPr/>
        </p:nvSpPr>
        <p:spPr bwMode="auto">
          <a:xfrm>
            <a:off x="7923213" y="2928938"/>
            <a:ext cx="2270125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【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強化表單功能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其他功能等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時程約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2~2.5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個月</a:t>
            </a:r>
          </a:p>
        </p:txBody>
      </p:sp>
      <p:sp>
        <p:nvSpPr>
          <p:cNvPr id="3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112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lum bright="-18000" contrast="-36000"/>
          </a:blip>
          <a:stretch>
            <a:fillRect/>
          </a:stretch>
        </p:blipFill>
        <p:spPr>
          <a:xfrm>
            <a:off x="1492883" y="3907790"/>
            <a:ext cx="6814820" cy="439610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scene3d>
            <a:camera prst="isometricOffAxis2Top"/>
            <a:lightRig rig="threePt" dir="t"/>
          </a:scene3d>
        </p:spPr>
      </p:pic>
      <p:cxnSp>
        <p:nvCxnSpPr>
          <p:cNvPr id="63" name="直線接點 62"/>
          <p:cNvCxnSpPr/>
          <p:nvPr/>
        </p:nvCxnSpPr>
        <p:spPr>
          <a:xfrm rot="10800000" flipV="1">
            <a:off x="2540000" y="1062038"/>
            <a:ext cx="2473325" cy="15732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14287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14287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14287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4287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14287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14287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14287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14287" y="4030663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14287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cxnSp>
        <p:nvCxnSpPr>
          <p:cNvPr id="43" name="直線接點 42"/>
          <p:cNvCxnSpPr/>
          <p:nvPr/>
        </p:nvCxnSpPr>
        <p:spPr>
          <a:xfrm rot="16200000" flipH="1">
            <a:off x="3232944" y="2670969"/>
            <a:ext cx="2554288" cy="2222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3662704" y="3224845"/>
            <a:ext cx="4357718" cy="2786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676645" y="1834187"/>
            <a:ext cx="4357718" cy="2786082"/>
          </a:xfrm>
          <a:prstGeom prst="rect">
            <a:avLst/>
          </a:prstGeom>
          <a:solidFill>
            <a:schemeClr val="bg1">
              <a:lumMod val="65000"/>
              <a:alpha val="77000"/>
            </a:scheme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47478" y="691179"/>
            <a:ext cx="4357718" cy="2786082"/>
          </a:xfrm>
          <a:prstGeom prst="rect">
            <a:avLst/>
          </a:prstGeom>
          <a:solidFill>
            <a:schemeClr val="bg1">
              <a:lumMod val="75000"/>
              <a:alpha val="74000"/>
            </a:schemeClr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808" name="文字方塊 5"/>
          <p:cNvSpPr txBox="1"/>
          <p:nvPr/>
        </p:nvSpPr>
        <p:spPr>
          <a:xfrm>
            <a:off x="8491538" y="4405313"/>
            <a:ext cx="1808162" cy="6159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底圖區塊</a:t>
            </a:r>
          </a:p>
        </p:txBody>
      </p:sp>
      <p:sp>
        <p:nvSpPr>
          <p:cNvPr id="33809" name="文字方塊 6"/>
          <p:cNvSpPr txBox="1"/>
          <p:nvPr/>
        </p:nvSpPr>
        <p:spPr>
          <a:xfrm>
            <a:off x="8491538" y="2976563"/>
            <a:ext cx="1808162" cy="6159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元件區塊</a:t>
            </a:r>
          </a:p>
        </p:txBody>
      </p:sp>
      <p:sp>
        <p:nvSpPr>
          <p:cNvPr id="33810" name="文字方塊 7"/>
          <p:cNvSpPr txBox="1"/>
          <p:nvPr/>
        </p:nvSpPr>
        <p:spPr>
          <a:xfrm>
            <a:off x="8420100" y="1762125"/>
            <a:ext cx="1808163" cy="6159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框選區塊</a:t>
            </a:r>
          </a:p>
        </p:txBody>
      </p:sp>
      <p:cxnSp>
        <p:nvCxnSpPr>
          <p:cNvPr id="51" name="直線接點 50"/>
          <p:cNvCxnSpPr/>
          <p:nvPr/>
        </p:nvCxnSpPr>
        <p:spPr>
          <a:xfrm>
            <a:off x="4032591" y="4405958"/>
            <a:ext cx="4357718" cy="71438"/>
          </a:xfrm>
          <a:prstGeom prst="line">
            <a:avLst/>
          </a:prstGeom>
          <a:ln w="3492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3746838" y="4558358"/>
            <a:ext cx="4357720" cy="71438"/>
          </a:xfrm>
          <a:prstGeom prst="line">
            <a:avLst/>
          </a:prstGeom>
          <a:ln w="3492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3461089" y="4763146"/>
            <a:ext cx="4357716" cy="71438"/>
          </a:xfrm>
          <a:prstGeom prst="line">
            <a:avLst/>
          </a:prstGeom>
          <a:ln w="3492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rot="10800000" flipV="1">
            <a:off x="3819525" y="4048125"/>
            <a:ext cx="1143000" cy="785813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rot="10800000" flipV="1">
            <a:off x="4391025" y="4119563"/>
            <a:ext cx="1143000" cy="785813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rot="10800000" flipV="1">
            <a:off x="4962525" y="4191000"/>
            <a:ext cx="1143000" cy="785813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rot="10800000" flipV="1">
            <a:off x="5462588" y="4262438"/>
            <a:ext cx="1143000" cy="785813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rot="10800000" flipV="1">
            <a:off x="5962650" y="4333875"/>
            <a:ext cx="1143000" cy="785813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rot="10800000" flipV="1">
            <a:off x="6605588" y="4476750"/>
            <a:ext cx="1143000" cy="785813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5748348" y="2862218"/>
            <a:ext cx="1857388" cy="543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69762" y="1405559"/>
            <a:ext cx="3571900" cy="11430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2" name="直線接點 61"/>
          <p:cNvCxnSpPr/>
          <p:nvPr/>
        </p:nvCxnSpPr>
        <p:spPr>
          <a:xfrm rot="10800000">
            <a:off x="4067175" y="1333500"/>
            <a:ext cx="4776788" cy="7175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23" name="文字方塊 40"/>
          <p:cNvSpPr txBox="1"/>
          <p:nvPr/>
        </p:nvSpPr>
        <p:spPr>
          <a:xfrm>
            <a:off x="1560513" y="1209675"/>
            <a:ext cx="2324100" cy="7080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Top:0px;Left:0px;</a:t>
            </a:r>
          </a:p>
          <a:p>
            <a:pPr lvl="0"/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position:absolute;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611688" y="549275"/>
            <a:ext cx="3881438" cy="681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編輯區塊架構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cxnSp>
        <p:nvCxnSpPr>
          <p:cNvPr id="66" name="直線接點 65"/>
          <p:cNvCxnSpPr/>
          <p:nvPr/>
        </p:nvCxnSpPr>
        <p:spPr>
          <a:xfrm rot="5400000">
            <a:off x="2007394" y="3461544"/>
            <a:ext cx="2559050" cy="17463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 rot="16200000" flipH="1">
            <a:off x="7120731" y="3261519"/>
            <a:ext cx="2554288" cy="2222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rot="16200000" flipH="1">
            <a:off x="5918994" y="4044156"/>
            <a:ext cx="2554288" cy="2222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左大括弧 68"/>
          <p:cNvSpPr/>
          <p:nvPr/>
        </p:nvSpPr>
        <p:spPr>
          <a:xfrm>
            <a:off x="10275888" y="3743325"/>
            <a:ext cx="395288" cy="206533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zh-TW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zh-TW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zh-TW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zh-TW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829" name="文字方塊 69"/>
          <p:cNvSpPr txBox="1"/>
          <p:nvPr/>
        </p:nvSpPr>
        <p:spPr>
          <a:xfrm>
            <a:off x="10620375" y="3944938"/>
            <a:ext cx="1401763" cy="15827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格線</a:t>
            </a:r>
          </a:p>
          <a:p>
            <a:pPr lvl="0"/>
            <a:r>
              <a:rPr lang="zh-TW" altLang="en-US" sz="2400" dirty="0">
                <a:latin typeface="微軟正黑體" pitchFamily="34" charset="-120"/>
                <a:ea typeface="微軟正黑體" pitchFamily="34" charset="-120"/>
                <a:sym typeface="+mn-ea"/>
              </a:rPr>
              <a:t>垂直尺規</a:t>
            </a:r>
          </a:p>
          <a:p>
            <a:pPr lvl="0"/>
            <a:r>
              <a:rPr lang="zh-TW" altLang="en-US" sz="2400" dirty="0">
                <a:latin typeface="微軟正黑體" pitchFamily="34" charset="-120"/>
                <a:ea typeface="微軟正黑體" pitchFamily="34" charset="-120"/>
                <a:sym typeface="+mn-ea"/>
              </a:rPr>
              <a:t>水平尺規</a:t>
            </a:r>
          </a:p>
          <a:p>
            <a:pPr lvl="0"/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背景圖片</a:t>
            </a: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2466975" y="5430838"/>
            <a:ext cx="1603375" cy="1027113"/>
          </a:xfrm>
          <a:prstGeom prst="line">
            <a:avLst/>
          </a:prstGeom>
          <a:ln w="25400">
            <a:solidFill>
              <a:srgbClr val="E84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840538" y="6119813"/>
            <a:ext cx="1603375" cy="1027113"/>
          </a:xfrm>
          <a:prstGeom prst="line">
            <a:avLst/>
          </a:prstGeom>
          <a:ln w="25400">
            <a:solidFill>
              <a:srgbClr val="E84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059238" y="5445125"/>
            <a:ext cx="4384675" cy="674688"/>
          </a:xfrm>
          <a:prstGeom prst="line">
            <a:avLst/>
          </a:prstGeom>
          <a:ln w="25400">
            <a:solidFill>
              <a:srgbClr val="E84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466975" y="6457950"/>
            <a:ext cx="4373563" cy="688975"/>
          </a:xfrm>
          <a:prstGeom prst="line">
            <a:avLst/>
          </a:prstGeom>
          <a:ln w="25400">
            <a:solidFill>
              <a:srgbClr val="E84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向上箭號 18"/>
          <p:cNvSpPr/>
          <p:nvPr/>
        </p:nvSpPr>
        <p:spPr>
          <a:xfrm>
            <a:off x="5156200" y="5373688"/>
            <a:ext cx="796925" cy="1012825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113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lum bright="-12000" contrast="-30000"/>
          </a:blip>
          <a:stretch>
            <a:fillRect/>
          </a:stretch>
        </p:blipFill>
        <p:spPr>
          <a:xfrm>
            <a:off x="-665480" y="2339974"/>
            <a:ext cx="9103995" cy="5236210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10" name="矩形 9"/>
          <p:cNvSpPr/>
          <p:nvPr/>
        </p:nvSpPr>
        <p:spPr>
          <a:xfrm>
            <a:off x="-14287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14287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14287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4287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14287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14287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14287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14287" y="4030663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14287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397794" y="4220369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2709863" y="1171575"/>
            <a:ext cx="6350" cy="213995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280830" y="2986111"/>
            <a:ext cx="3571200" cy="1071567"/>
          </a:xfrm>
          <a:prstGeom prst="rect">
            <a:avLst/>
          </a:prstGeom>
          <a:solidFill>
            <a:srgbClr val="9ECA06"/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TW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86823" y="1809760"/>
            <a:ext cx="3571900" cy="1072801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>
            <a:solidFill>
              <a:srgbClr val="005998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48568" y="2426037"/>
            <a:ext cx="3357586" cy="1071567"/>
          </a:xfrm>
          <a:prstGeom prst="rect">
            <a:avLst/>
          </a:prstGeom>
          <a:noFill/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請購單號</a:t>
            </a:r>
            <a:r>
              <a:rPr kumimoji="1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:</a:t>
            </a:r>
          </a:p>
        </p:txBody>
      </p:sp>
      <p:cxnSp>
        <p:nvCxnSpPr>
          <p:cNvPr id="20" name="直線接點 19"/>
          <p:cNvCxnSpPr/>
          <p:nvPr/>
        </p:nvCxnSpPr>
        <p:spPr>
          <a:xfrm flipH="1">
            <a:off x="2216150" y="1468438"/>
            <a:ext cx="3175" cy="198437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5926138" y="1662113"/>
            <a:ext cx="17463" cy="198755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435600" y="1958975"/>
            <a:ext cx="36513" cy="1992313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5589588" y="3036888"/>
            <a:ext cx="1135063" cy="676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6" name="文字方塊 37"/>
          <p:cNvSpPr txBox="1"/>
          <p:nvPr/>
        </p:nvSpPr>
        <p:spPr>
          <a:xfrm>
            <a:off x="6681788" y="2973388"/>
            <a:ext cx="3592512" cy="3873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背景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  <a:sym typeface="+mn-ea"/>
              </a:rPr>
              <a:t>d + "-label-background"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4837" name="文字方塊 38"/>
          <p:cNvSpPr txBox="1"/>
          <p:nvPr/>
        </p:nvSpPr>
        <p:spPr>
          <a:xfrm>
            <a:off x="6681788" y="2370138"/>
            <a:ext cx="2135187" cy="3857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文字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(id + "-label")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5472113" y="2527300"/>
            <a:ext cx="1252538" cy="509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5241925" y="1968500"/>
            <a:ext cx="1439863" cy="55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40" name="文字方塊 43"/>
          <p:cNvSpPr txBox="1"/>
          <p:nvPr/>
        </p:nvSpPr>
        <p:spPr>
          <a:xfrm>
            <a:off x="6681788" y="1765300"/>
            <a:ext cx="2900362" cy="3873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框線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(id + "-label-block")</a:t>
            </a:r>
          </a:p>
        </p:txBody>
      </p:sp>
      <p:sp>
        <p:nvSpPr>
          <p:cNvPr id="29" name="矩形 28"/>
          <p:cNvSpPr/>
          <p:nvPr/>
        </p:nvSpPr>
        <p:spPr>
          <a:xfrm>
            <a:off x="2227771" y="1009662"/>
            <a:ext cx="3571900" cy="10728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rgbClr val="005998"/>
            </a:solidFill>
            <a:prstDash val="sysDash"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242179" y="1724044"/>
            <a:ext cx="343492" cy="429857"/>
          </a:xfrm>
          <a:prstGeom prst="rect">
            <a:avLst/>
          </a:prstGeom>
          <a:solidFill>
            <a:srgbClr val="FF0000"/>
          </a:soli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43" name="文字方塊 30"/>
          <p:cNvSpPr txBox="1"/>
          <p:nvPr/>
        </p:nvSpPr>
        <p:spPr>
          <a:xfrm>
            <a:off x="6681788" y="1163638"/>
            <a:ext cx="3290887" cy="3857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zh-TW" dirty="0">
                <a:latin typeface="微軟正黑體" pitchFamily="34" charset="-120"/>
                <a:ea typeface="微軟正黑體" pitchFamily="34" charset="-120"/>
              </a:rPr>
              <a:t>調整尺寸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(i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d + "-label-resize"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cxnSp>
        <p:nvCxnSpPr>
          <p:cNvPr id="32" name="直線單箭頭接點 31"/>
          <p:cNvCxnSpPr>
            <a:endCxn id="34843" idx="1"/>
          </p:cNvCxnSpPr>
          <p:nvPr/>
        </p:nvCxnSpPr>
        <p:spPr>
          <a:xfrm flipV="1">
            <a:off x="5446713" y="1355725"/>
            <a:ext cx="1235075" cy="612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601913" y="549275"/>
            <a:ext cx="7742238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元件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組成</a:t>
            </a:r>
            <a:r>
              <a:rPr kumimoji="1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2800350" y="4633913"/>
            <a:ext cx="346075" cy="201613"/>
          </a:xfrm>
          <a:prstGeom prst="line">
            <a:avLst/>
          </a:prstGeom>
          <a:ln w="25400">
            <a:solidFill>
              <a:srgbClr val="E84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3143250" y="4633913"/>
            <a:ext cx="1306513" cy="173038"/>
          </a:xfrm>
          <a:prstGeom prst="line">
            <a:avLst/>
          </a:prstGeom>
          <a:ln w="25400">
            <a:solidFill>
              <a:srgbClr val="E84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48" name="圖片 27" descr="錄製_2018_03_31_09_35_22_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3498850"/>
            <a:ext cx="6345238" cy="4094163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25" name="直線接點 24"/>
          <p:cNvCxnSpPr/>
          <p:nvPr/>
        </p:nvCxnSpPr>
        <p:spPr>
          <a:xfrm flipV="1">
            <a:off x="4102100" y="4806950"/>
            <a:ext cx="347663" cy="201613"/>
          </a:xfrm>
          <a:prstGeom prst="line">
            <a:avLst/>
          </a:prstGeom>
          <a:ln w="25400">
            <a:solidFill>
              <a:srgbClr val="E84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2809875" y="4832350"/>
            <a:ext cx="1306513" cy="173038"/>
          </a:xfrm>
          <a:prstGeom prst="line">
            <a:avLst/>
          </a:prstGeom>
          <a:ln w="25400">
            <a:solidFill>
              <a:srgbClr val="E84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114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9525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9525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9525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9525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9525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9525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9525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9525" y="4030663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9525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402556" y="4242594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35851" name="Picture 2" descr="C:\Users\LaLa\Downloads\JavaScript元件關係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608013"/>
            <a:ext cx="6288088" cy="61341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8" name="矩形 17"/>
          <p:cNvSpPr/>
          <p:nvPr/>
        </p:nvSpPr>
        <p:spPr>
          <a:xfrm>
            <a:off x="5735638" y="3221038"/>
            <a:ext cx="1987550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JS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物件類別圖</a:t>
            </a:r>
          </a:p>
        </p:txBody>
      </p:sp>
      <p:sp>
        <p:nvSpPr>
          <p:cNvPr id="1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115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LaLa\Downloads\Domain元件關係圖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87" y="727302"/>
            <a:ext cx="9216239" cy="580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-9525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9525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9525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9525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9525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9525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9525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9525" y="4030663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9525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402556" y="4242594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35638" y="3221038"/>
            <a:ext cx="1987550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Domain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關聯圖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116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90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030663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412081" y="4242594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52675" y="587375"/>
            <a:ext cx="4697413" cy="621665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568575" y="1417638"/>
            <a:ext cx="2090738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ES6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772025" y="1404938"/>
            <a:ext cx="20701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HTML5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772025" y="2009775"/>
            <a:ext cx="2070100" cy="5254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SVG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2568575" y="2008188"/>
            <a:ext cx="210661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CSS3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57463" y="2630488"/>
            <a:ext cx="4284663" cy="2001838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5741988" y="2736850"/>
            <a:ext cx="949325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DWR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2738438" y="2749550"/>
            <a:ext cx="131921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jQuery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4181475" y="2749550"/>
            <a:ext cx="1438275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jQuery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711450" y="3951288"/>
            <a:ext cx="197326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Code Mirror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2711450" y="3349625"/>
            <a:ext cx="197961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Color Picker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4787900" y="3343275"/>
            <a:ext cx="188436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Picker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4787900" y="3951288"/>
            <a:ext cx="188436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JSON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560638" y="4713288"/>
            <a:ext cx="4286250" cy="2001838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2784475" y="4860925"/>
            <a:ext cx="189706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Node Factory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805363" y="4837113"/>
            <a:ext cx="188436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Form Builder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784475" y="5462588"/>
            <a:ext cx="189706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Undo Manager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762250" y="6061075"/>
            <a:ext cx="3927475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Resource Bundle Manager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4794250" y="5456238"/>
            <a:ext cx="1895475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Tools Manager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12125" y="579438"/>
            <a:ext cx="3024188" cy="2265363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8243888" y="1285875"/>
            <a:ext cx="269081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Struts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281988" y="1893888"/>
            <a:ext cx="2619375" cy="7747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8520113" y="2005013"/>
            <a:ext cx="2154238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GSON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112125" y="3263900"/>
            <a:ext cx="3024188" cy="2252663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8228013" y="3944938"/>
            <a:ext cx="1328738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EJB2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228013" y="4592638"/>
            <a:ext cx="2713038" cy="7747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9632950" y="3940175"/>
            <a:ext cx="131286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OJB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8364538" y="4714875"/>
            <a:ext cx="2384425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XStream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圓柱 44"/>
          <p:cNvSpPr/>
          <p:nvPr/>
        </p:nvSpPr>
        <p:spPr>
          <a:xfrm>
            <a:off x="8112125" y="5851525"/>
            <a:ext cx="3024188" cy="81915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8" name="直線單箭頭接點 17"/>
          <p:cNvCxnSpPr>
            <a:stCxn id="35" idx="2"/>
            <a:endCxn id="39" idx="0"/>
          </p:cNvCxnSpPr>
          <p:nvPr/>
        </p:nvCxnSpPr>
        <p:spPr>
          <a:xfrm>
            <a:off x="9623425" y="2844800"/>
            <a:ext cx="0" cy="41910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39" idx="2"/>
          </p:cNvCxnSpPr>
          <p:nvPr/>
        </p:nvCxnSpPr>
        <p:spPr>
          <a:xfrm>
            <a:off x="9623425" y="5516563"/>
            <a:ext cx="0" cy="334963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7050088" y="1612900"/>
            <a:ext cx="1062038" cy="4763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2352675" y="587375"/>
            <a:ext cx="1136650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112125" y="579438"/>
            <a:ext cx="1727200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 Server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112125" y="3249613"/>
            <a:ext cx="1727200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 Server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117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863" y="868363"/>
            <a:ext cx="10291762" cy="549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矩形 9"/>
          <p:cNvSpPr/>
          <p:nvPr/>
        </p:nvSpPr>
        <p:spPr>
          <a:xfrm>
            <a:off x="-6350" y="54308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-6350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-6350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350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-6350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-6350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-6350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6350" y="403066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6350" y="4737100"/>
            <a:ext cx="1484313" cy="68738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405731" y="4941094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51538" y="5946775"/>
            <a:ext cx="1987550" cy="71278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專案進度</a:t>
            </a:r>
          </a:p>
        </p:txBody>
      </p:sp>
      <p:sp>
        <p:nvSpPr>
          <p:cNvPr id="1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118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866775"/>
            <a:ext cx="8288337" cy="38481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矩形 9"/>
          <p:cNvSpPr/>
          <p:nvPr/>
        </p:nvSpPr>
        <p:spPr>
          <a:xfrm>
            <a:off x="0" y="5430838"/>
            <a:ext cx="1484313" cy="688975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137275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5238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2176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9240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26304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3242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03066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47371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412081" y="5661819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00213" y="866775"/>
            <a:ext cx="1987550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情境測試</a:t>
            </a:r>
          </a:p>
        </p:txBody>
      </p:sp>
      <p:pic>
        <p:nvPicPr>
          <p:cNvPr id="41997" name="Picture 3" descr="C:\Users\LaLa\Desktop\新增資料夾 (4)\圖片 120.png"/>
          <p:cNvPicPr>
            <a:picLocks noChangeAspect="1" noChangeArrowheads="1"/>
          </p:cNvPicPr>
          <p:nvPr/>
        </p:nvPicPr>
        <p:blipFill>
          <a:blip r:embed="rId3"/>
          <a:srcRect b="7484"/>
          <a:stretch>
            <a:fillRect/>
          </a:stretch>
        </p:blipFill>
        <p:spPr bwMode="auto">
          <a:xfrm>
            <a:off x="5735638" y="3294063"/>
            <a:ext cx="6191250" cy="32242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119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746750" y="3289935"/>
            <a:ext cx="2273935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使用者接受度測試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圖: 抽選 13"/>
          <p:cNvSpPr/>
          <p:nvPr/>
        </p:nvSpPr>
        <p:spPr>
          <a:xfrm rot="10800000">
            <a:off x="2495550" y="1120775"/>
            <a:ext cx="8208963" cy="2660650"/>
          </a:xfrm>
          <a:prstGeom prst="flowChartExtract">
            <a:avLst/>
          </a:prstGeom>
          <a:solidFill>
            <a:schemeClr val="accent1">
              <a:alpha val="34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 descr="C:\Users\LaLa\Desktop\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8" y="476250"/>
            <a:ext cx="3738562" cy="31210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" name="矩形 29"/>
          <p:cNvSpPr/>
          <p:nvPr/>
        </p:nvSpPr>
        <p:spPr>
          <a:xfrm>
            <a:off x="3071813" y="2062163"/>
            <a:ext cx="1573213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顧問單位</a:t>
            </a:r>
          </a:p>
        </p:txBody>
      </p:sp>
      <p:sp>
        <p:nvSpPr>
          <p:cNvPr id="31" name="矩形 30"/>
          <p:cNvSpPr/>
          <p:nvPr/>
        </p:nvSpPr>
        <p:spPr>
          <a:xfrm>
            <a:off x="6096000" y="2062163"/>
            <a:ext cx="1571625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服務單位</a:t>
            </a:r>
          </a:p>
        </p:txBody>
      </p:sp>
      <p:sp>
        <p:nvSpPr>
          <p:cNvPr id="32" name="矩形 31"/>
          <p:cNvSpPr/>
          <p:nvPr/>
        </p:nvSpPr>
        <p:spPr>
          <a:xfrm>
            <a:off x="8915400" y="2052638"/>
            <a:ext cx="1573213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二開人員</a:t>
            </a:r>
          </a:p>
        </p:txBody>
      </p:sp>
      <p:pic>
        <p:nvPicPr>
          <p:cNvPr id="276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3" y="3067050"/>
            <a:ext cx="2219325" cy="1663700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2765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38" y="3067050"/>
            <a:ext cx="2214562" cy="1663700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2765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550" y="3067050"/>
            <a:ext cx="2214563" cy="1658938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27657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3738" y="4933950"/>
            <a:ext cx="2216150" cy="1660525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27658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200" y="4933950"/>
            <a:ext cx="2220913" cy="1655763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27659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5325" y="3067050"/>
            <a:ext cx="2214563" cy="1655763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27660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2313" y="4933950"/>
            <a:ext cx="2217737" cy="1663700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27661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3263" y="4933950"/>
            <a:ext cx="2217737" cy="1658938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26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8" name="矩形 27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9" name="矩形 28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33" name="矩形 32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34" name="矩形 33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5" name="矩形 34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6" name="矩形 35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7" name="流程圖: 抽選 36"/>
          <p:cNvSpPr/>
          <p:nvPr/>
        </p:nvSpPr>
        <p:spPr>
          <a:xfrm rot="5400000">
            <a:off x="1410494" y="1772887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5456238"/>
            <a:ext cx="1484313" cy="688975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162675"/>
            <a:ext cx="1484313" cy="688975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54927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lang="zh-TW" altLang="en-US" b="1" strike="noStrike" noProof="0" dirty="0">
                <a:ln>
                  <a:noFill/>
                </a:ln>
                <a:solidFill>
                  <a:srgbClr val="5F5EA5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源起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24301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94945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收斂需求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2655888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349625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056063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4762500"/>
            <a:ext cx="1484313" cy="68738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程式開發</a:t>
            </a:r>
          </a:p>
        </p:txBody>
      </p:sp>
      <p:sp>
        <p:nvSpPr>
          <p:cNvPr id="2" name="流程圖: 抽選 1"/>
          <p:cNvSpPr/>
          <p:nvPr/>
        </p:nvSpPr>
        <p:spPr>
          <a:xfrm rot="5400000">
            <a:off x="1412081" y="6406356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02550" y="657225"/>
            <a:ext cx="3548063" cy="71437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表單開發範例教學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  <a:sym typeface="+mn-ea"/>
              </a:rPr>
              <a:t>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  <a:sym typeface="+mn-ea"/>
              </a:rPr>
              <a:t>對象：顧問、服務、二開人員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  <a:sym typeface="+mn-ea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3232150" y="657225"/>
            <a:ext cx="2403475" cy="7620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程式與架構說明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對象：產品開發人員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</p:txBody>
      </p:sp>
      <p:pic>
        <p:nvPicPr>
          <p:cNvPr id="40973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800" y="4117975"/>
            <a:ext cx="2038350" cy="114458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75" y="1520825"/>
            <a:ext cx="1892300" cy="1068388"/>
          </a:xfrm>
          <a:prstGeom prst="rect">
            <a:avLst/>
          </a:prstGeom>
          <a:noFill/>
          <a:ln w="9525">
            <a:noFill/>
            <a:miter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763" y="1531938"/>
            <a:ext cx="1878013" cy="1057275"/>
          </a:xfrm>
          <a:prstGeom prst="rect">
            <a:avLst/>
          </a:prstGeom>
          <a:noFill/>
          <a:ln w="9525">
            <a:noFill/>
            <a:miter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0976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575" y="2686050"/>
            <a:ext cx="3546475" cy="41656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0977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775" y="3317875"/>
            <a:ext cx="1973263" cy="14779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0978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988" y="3305175"/>
            <a:ext cx="2074862" cy="15446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0979" name="圖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988" y="1531938"/>
            <a:ext cx="1974850" cy="148431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0980" name="圖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6950" y="1531938"/>
            <a:ext cx="1970088" cy="14859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0981" name="圖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0600" y="5084763"/>
            <a:ext cx="1976438" cy="14779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0982" name="圖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2950" y="5084763"/>
            <a:ext cx="1993900" cy="14954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120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4" descr="ç¸éåç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3" r="7700" b="7372"/>
          <a:stretch>
            <a:fillRect/>
          </a:stretch>
        </p:blipFill>
        <p:spPr>
          <a:xfrm>
            <a:off x="0" y="2997200"/>
            <a:ext cx="12192000" cy="38608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7346" name="文字方塊 4"/>
          <p:cNvSpPr txBox="1"/>
          <p:nvPr/>
        </p:nvSpPr>
        <p:spPr>
          <a:xfrm>
            <a:off x="2927350" y="1917700"/>
            <a:ext cx="6340475" cy="13223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en-US" sz="8000" b="1" dirty="0">
                <a:latin typeface="微軟正黑體" pitchFamily="34" charset="-120"/>
                <a:ea typeface="微軟正黑體" pitchFamily="34" charset="-120"/>
              </a:rPr>
              <a:t>查詢維護樣版</a:t>
            </a:r>
          </a:p>
        </p:txBody>
      </p:sp>
      <p:sp>
        <p:nvSpPr>
          <p:cNvPr id="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121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文字方塊 13"/>
          <p:cNvSpPr txBox="1"/>
          <p:nvPr/>
        </p:nvSpPr>
        <p:spPr>
          <a:xfrm>
            <a:off x="2027238" y="774700"/>
            <a:ext cx="9239250" cy="15811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客戶或新開發的模組需要有「查詢資料的介面」與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「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維護資料的介面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sym typeface="新細明體" pitchFamily="18" charset="-120"/>
              </a:rPr>
              <a:t>」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需求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，當客製完成後若平台有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UI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相關大調整時，此查詢、維護介面與產品頁面會有不一致的情況發生，且各介面無統一的開發模式，故請產中單位提供較好的解決辦法。</a:t>
            </a:r>
          </a:p>
        </p:txBody>
      </p:sp>
      <p:sp>
        <p:nvSpPr>
          <p:cNvPr id="5" name="矩形 4"/>
          <p:cNvSpPr/>
          <p:nvPr/>
        </p:nvSpPr>
        <p:spPr>
          <a:xfrm>
            <a:off x="-1587" y="525463"/>
            <a:ext cx="1484313" cy="89693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需求目標</a:t>
            </a:r>
          </a:p>
        </p:txBody>
      </p:sp>
      <p:sp>
        <p:nvSpPr>
          <p:cNvPr id="7" name="矩形 6"/>
          <p:cNvSpPr/>
          <p:nvPr/>
        </p:nvSpPr>
        <p:spPr>
          <a:xfrm>
            <a:off x="-1587" y="1446213"/>
            <a:ext cx="1484313" cy="89535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8" name="矩形 7"/>
          <p:cNvSpPr/>
          <p:nvPr/>
        </p:nvSpPr>
        <p:spPr>
          <a:xfrm>
            <a:off x="-1587" y="2355850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效益</a:t>
            </a:r>
          </a:p>
        </p:txBody>
      </p:sp>
      <p:sp>
        <p:nvSpPr>
          <p:cNvPr id="9" name="流程圖: 抽選 8"/>
          <p:cNvSpPr/>
          <p:nvPr/>
        </p:nvSpPr>
        <p:spPr>
          <a:xfrm rot="5400000">
            <a:off x="1410494" y="854869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58374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050" y="3048000"/>
            <a:ext cx="3300413" cy="36925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8375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25" y="3055938"/>
            <a:ext cx="3292475" cy="368458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" name="矩形 12"/>
          <p:cNvSpPr/>
          <p:nvPr/>
        </p:nvSpPr>
        <p:spPr>
          <a:xfrm>
            <a:off x="5745163" y="2560638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查詢頁面</a:t>
            </a:r>
          </a:p>
        </p:txBody>
      </p:sp>
      <p:sp>
        <p:nvSpPr>
          <p:cNvPr id="15" name="矩形 14"/>
          <p:cNvSpPr/>
          <p:nvPr/>
        </p:nvSpPr>
        <p:spPr>
          <a:xfrm>
            <a:off x="9417050" y="2563813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新增、修改頁面</a:t>
            </a:r>
          </a:p>
        </p:txBody>
      </p:sp>
      <p:sp>
        <p:nvSpPr>
          <p:cNvPr id="16" name="矩形 15"/>
          <p:cNvSpPr/>
          <p:nvPr/>
        </p:nvSpPr>
        <p:spPr>
          <a:xfrm>
            <a:off x="2076450" y="4222750"/>
            <a:ext cx="2468563" cy="76676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固定操作模式</a:t>
            </a:r>
          </a:p>
        </p:txBody>
      </p:sp>
      <p:sp>
        <p:nvSpPr>
          <p:cNvPr id="17" name="矩形 16"/>
          <p:cNvSpPr/>
          <p:nvPr/>
        </p:nvSpPr>
        <p:spPr>
          <a:xfrm>
            <a:off x="2076450" y="2470150"/>
            <a:ext cx="2466975" cy="76676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快速開發</a:t>
            </a:r>
          </a:p>
        </p:txBody>
      </p:sp>
      <p:sp>
        <p:nvSpPr>
          <p:cNvPr id="18" name="矩形 17"/>
          <p:cNvSpPr/>
          <p:nvPr/>
        </p:nvSpPr>
        <p:spPr>
          <a:xfrm>
            <a:off x="2076450" y="3346450"/>
            <a:ext cx="2465388" cy="76676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維護容易</a:t>
            </a:r>
          </a:p>
        </p:txBody>
      </p:sp>
      <p:sp>
        <p:nvSpPr>
          <p:cNvPr id="19" name="矩形 18"/>
          <p:cNvSpPr/>
          <p:nvPr/>
        </p:nvSpPr>
        <p:spPr>
          <a:xfrm>
            <a:off x="2076450" y="5973763"/>
            <a:ext cx="2466975" cy="76676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與平台風格一致</a:t>
            </a:r>
          </a:p>
        </p:txBody>
      </p:sp>
      <p:sp>
        <p:nvSpPr>
          <p:cNvPr id="20" name="矩形 19"/>
          <p:cNvSpPr/>
          <p:nvPr/>
        </p:nvSpPr>
        <p:spPr>
          <a:xfrm>
            <a:off x="2076450" y="5097463"/>
            <a:ext cx="2466975" cy="76676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版更方便</a:t>
            </a:r>
          </a:p>
        </p:txBody>
      </p:sp>
      <p:sp>
        <p:nvSpPr>
          <p:cNvPr id="21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122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文字方塊 3"/>
          <p:cNvSpPr txBox="1"/>
          <p:nvPr/>
        </p:nvSpPr>
        <p:spPr>
          <a:xfrm>
            <a:off x="2446338" y="1814513"/>
            <a:ext cx="4943475" cy="3698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QueryDesigner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new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QueryDesigner();</a:t>
            </a:r>
          </a:p>
        </p:txBody>
      </p:sp>
      <p:sp>
        <p:nvSpPr>
          <p:cNvPr id="6" name="矩形 5"/>
          <p:cNvSpPr/>
          <p:nvPr/>
        </p:nvSpPr>
        <p:spPr>
          <a:xfrm>
            <a:off x="2279650" y="568325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HTML</a:t>
            </a:r>
          </a:p>
        </p:txBody>
      </p:sp>
      <p:sp>
        <p:nvSpPr>
          <p:cNvPr id="7" name="矩形 6"/>
          <p:cNvSpPr/>
          <p:nvPr/>
        </p:nvSpPr>
        <p:spPr>
          <a:xfrm>
            <a:off x="2282825" y="1393825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Javascript</a:t>
            </a:r>
          </a:p>
        </p:txBody>
      </p:sp>
      <p:sp>
        <p:nvSpPr>
          <p:cNvPr id="59396" name="文字方塊 7"/>
          <p:cNvSpPr txBox="1"/>
          <p:nvPr/>
        </p:nvSpPr>
        <p:spPr>
          <a:xfrm>
            <a:off x="7462838" y="993775"/>
            <a:ext cx="3960812" cy="6619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SQL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代號：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mySqlCommand </a:t>
            </a:r>
          </a:p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select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userId, userName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from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Users</a:t>
            </a:r>
          </a:p>
        </p:txBody>
      </p:sp>
      <p:sp>
        <p:nvSpPr>
          <p:cNvPr id="9" name="矩形 8"/>
          <p:cNvSpPr/>
          <p:nvPr/>
        </p:nvSpPr>
        <p:spPr>
          <a:xfrm>
            <a:off x="7462838" y="568325"/>
            <a:ext cx="1954213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註冊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SQL</a:t>
            </a:r>
          </a:p>
        </p:txBody>
      </p:sp>
      <p:sp>
        <p:nvSpPr>
          <p:cNvPr id="59398" name="文字方塊 1"/>
          <p:cNvSpPr txBox="1"/>
          <p:nvPr/>
        </p:nvSpPr>
        <p:spPr>
          <a:xfrm>
            <a:off x="2479675" y="993775"/>
            <a:ext cx="3281363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&lt;div id=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&gt;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&lt;/div&gt;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587" y="525463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需求目標</a:t>
            </a:r>
          </a:p>
        </p:txBody>
      </p:sp>
      <p:sp>
        <p:nvSpPr>
          <p:cNvPr id="18" name="矩形 17"/>
          <p:cNvSpPr/>
          <p:nvPr/>
        </p:nvSpPr>
        <p:spPr>
          <a:xfrm>
            <a:off x="-1587" y="1433513"/>
            <a:ext cx="1484313" cy="89535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19" name="矩形 18"/>
          <p:cNvSpPr/>
          <p:nvPr/>
        </p:nvSpPr>
        <p:spPr>
          <a:xfrm>
            <a:off x="-1587" y="2343150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效益</a:t>
            </a:r>
          </a:p>
        </p:txBody>
      </p:sp>
      <p:sp>
        <p:nvSpPr>
          <p:cNvPr id="20" name="流程圖: 抽選 19"/>
          <p:cNvSpPr/>
          <p:nvPr/>
        </p:nvSpPr>
        <p:spPr>
          <a:xfrm rot="5400000">
            <a:off x="1424781" y="174228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123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文字方塊 1"/>
          <p:cNvSpPr txBox="1"/>
          <p:nvPr/>
        </p:nvSpPr>
        <p:spPr>
          <a:xfrm>
            <a:off x="2479675" y="993775"/>
            <a:ext cx="3281363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&lt;div id=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&gt;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&lt;/div&gt;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0418" name="文字方塊 3"/>
          <p:cNvSpPr txBox="1"/>
          <p:nvPr/>
        </p:nvSpPr>
        <p:spPr>
          <a:xfrm>
            <a:off x="2446338" y="1814513"/>
            <a:ext cx="4948237" cy="1200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QueryDesigner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new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QueryDesigner( 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sqlId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'mySqlCommand'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} );</a:t>
            </a:r>
          </a:p>
        </p:txBody>
      </p:sp>
      <p:sp>
        <p:nvSpPr>
          <p:cNvPr id="6" name="矩形 5"/>
          <p:cNvSpPr/>
          <p:nvPr/>
        </p:nvSpPr>
        <p:spPr>
          <a:xfrm>
            <a:off x="2279650" y="568325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HTML</a:t>
            </a:r>
          </a:p>
        </p:txBody>
      </p:sp>
      <p:sp>
        <p:nvSpPr>
          <p:cNvPr id="7" name="矩形 6"/>
          <p:cNvSpPr/>
          <p:nvPr/>
        </p:nvSpPr>
        <p:spPr>
          <a:xfrm>
            <a:off x="2282825" y="1393825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Javascript</a:t>
            </a:r>
          </a:p>
        </p:txBody>
      </p:sp>
      <p:sp>
        <p:nvSpPr>
          <p:cNvPr id="60421" name="文字方塊 7"/>
          <p:cNvSpPr txBox="1"/>
          <p:nvPr/>
        </p:nvSpPr>
        <p:spPr>
          <a:xfrm>
            <a:off x="7462838" y="993775"/>
            <a:ext cx="3960812" cy="6619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SQL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代號：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mySqlCommand </a:t>
            </a:r>
          </a:p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select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userId, userName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from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Users</a:t>
            </a:r>
          </a:p>
        </p:txBody>
      </p:sp>
      <p:sp>
        <p:nvSpPr>
          <p:cNvPr id="9" name="矩形 8"/>
          <p:cNvSpPr/>
          <p:nvPr/>
        </p:nvSpPr>
        <p:spPr>
          <a:xfrm>
            <a:off x="7462838" y="568325"/>
            <a:ext cx="1954213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註冊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SQL</a:t>
            </a:r>
          </a:p>
        </p:txBody>
      </p:sp>
      <p:sp>
        <p:nvSpPr>
          <p:cNvPr id="16" name="矩形 15"/>
          <p:cNvSpPr/>
          <p:nvPr/>
        </p:nvSpPr>
        <p:spPr>
          <a:xfrm>
            <a:off x="-1587" y="525463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需求目標</a:t>
            </a:r>
          </a:p>
        </p:txBody>
      </p:sp>
      <p:sp>
        <p:nvSpPr>
          <p:cNvPr id="17" name="矩形 16"/>
          <p:cNvSpPr/>
          <p:nvPr/>
        </p:nvSpPr>
        <p:spPr>
          <a:xfrm>
            <a:off x="-1587" y="1433513"/>
            <a:ext cx="1484313" cy="89535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18" name="矩形 17"/>
          <p:cNvSpPr/>
          <p:nvPr/>
        </p:nvSpPr>
        <p:spPr>
          <a:xfrm>
            <a:off x="-1587" y="2343150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效益</a:t>
            </a:r>
          </a:p>
        </p:txBody>
      </p:sp>
      <p:sp>
        <p:nvSpPr>
          <p:cNvPr id="19" name="流程圖: 抽選 18"/>
          <p:cNvSpPr/>
          <p:nvPr/>
        </p:nvSpPr>
        <p:spPr>
          <a:xfrm rot="5400000">
            <a:off x="1424781" y="174228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124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文字方塊 3"/>
          <p:cNvSpPr txBox="1"/>
          <p:nvPr/>
        </p:nvSpPr>
        <p:spPr>
          <a:xfrm>
            <a:off x="2446338" y="1814513"/>
            <a:ext cx="4893945" cy="25812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QueryDesigner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new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QueryDesigner( 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sqlId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'mySqlCommand'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header : [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{ field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'index'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 title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'序號'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{ field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userId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title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'人員代號'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{ field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userName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title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'人員名稱'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}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]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} );</a:t>
            </a:r>
          </a:p>
        </p:txBody>
      </p:sp>
      <p:sp>
        <p:nvSpPr>
          <p:cNvPr id="6" name="矩形 5"/>
          <p:cNvSpPr/>
          <p:nvPr/>
        </p:nvSpPr>
        <p:spPr>
          <a:xfrm>
            <a:off x="2279650" y="568325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HTML</a:t>
            </a:r>
          </a:p>
        </p:txBody>
      </p:sp>
      <p:sp>
        <p:nvSpPr>
          <p:cNvPr id="7" name="矩形 6"/>
          <p:cNvSpPr/>
          <p:nvPr/>
        </p:nvSpPr>
        <p:spPr>
          <a:xfrm>
            <a:off x="2282825" y="1393825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Javascript</a:t>
            </a:r>
          </a:p>
        </p:txBody>
      </p:sp>
      <p:sp>
        <p:nvSpPr>
          <p:cNvPr id="61444" name="文字方塊 7"/>
          <p:cNvSpPr txBox="1"/>
          <p:nvPr/>
        </p:nvSpPr>
        <p:spPr>
          <a:xfrm>
            <a:off x="7462838" y="993775"/>
            <a:ext cx="3960812" cy="6619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SQL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代號：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mySqlCommand </a:t>
            </a:r>
          </a:p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select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userId, userName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from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Users</a:t>
            </a:r>
          </a:p>
        </p:txBody>
      </p:sp>
      <p:sp>
        <p:nvSpPr>
          <p:cNvPr id="9" name="矩形 8"/>
          <p:cNvSpPr/>
          <p:nvPr/>
        </p:nvSpPr>
        <p:spPr>
          <a:xfrm>
            <a:off x="7462838" y="568325"/>
            <a:ext cx="1954213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註冊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SQL</a:t>
            </a:r>
          </a:p>
        </p:txBody>
      </p:sp>
      <p:pic>
        <p:nvPicPr>
          <p:cNvPr id="61446" name="圖片 9"/>
          <p:cNvPicPr>
            <a:picLocks noChangeAspect="1"/>
          </p:cNvPicPr>
          <p:nvPr/>
        </p:nvPicPr>
        <p:blipFill>
          <a:blip r:embed="rId2"/>
          <a:srcRect b="25642"/>
          <a:stretch>
            <a:fillRect/>
          </a:stretch>
        </p:blipFill>
        <p:spPr>
          <a:xfrm>
            <a:off x="6924675" y="2266950"/>
            <a:ext cx="5181600" cy="43100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矩形 1"/>
          <p:cNvSpPr/>
          <p:nvPr/>
        </p:nvSpPr>
        <p:spPr>
          <a:xfrm>
            <a:off x="7319963" y="4400550"/>
            <a:ext cx="4679950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11450" y="2719388"/>
            <a:ext cx="4170363" cy="1358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49" name="文字方塊 1"/>
          <p:cNvSpPr txBox="1"/>
          <p:nvPr/>
        </p:nvSpPr>
        <p:spPr>
          <a:xfrm>
            <a:off x="2479675" y="993775"/>
            <a:ext cx="3281363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&lt;div id=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&gt;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&lt;/div&gt;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587" y="525463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需求目標</a:t>
            </a:r>
          </a:p>
        </p:txBody>
      </p:sp>
      <p:sp>
        <p:nvSpPr>
          <p:cNvPr id="16" name="矩形 15"/>
          <p:cNvSpPr/>
          <p:nvPr/>
        </p:nvSpPr>
        <p:spPr>
          <a:xfrm>
            <a:off x="-1587" y="1433513"/>
            <a:ext cx="1484313" cy="89535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17" name="矩形 16"/>
          <p:cNvSpPr/>
          <p:nvPr/>
        </p:nvSpPr>
        <p:spPr>
          <a:xfrm>
            <a:off x="-1587" y="2343150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效益</a:t>
            </a:r>
          </a:p>
        </p:txBody>
      </p:sp>
      <p:sp>
        <p:nvSpPr>
          <p:cNvPr id="18" name="流程圖: 抽選 17"/>
          <p:cNvSpPr/>
          <p:nvPr/>
        </p:nvSpPr>
        <p:spPr>
          <a:xfrm rot="5400000">
            <a:off x="1424781" y="174228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5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125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文字方塊 3"/>
          <p:cNvSpPr txBox="1"/>
          <p:nvPr/>
        </p:nvSpPr>
        <p:spPr>
          <a:xfrm>
            <a:off x="2446338" y="1814513"/>
            <a:ext cx="7876540" cy="50501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QueryDesigner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new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QueryDesigner( 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sqlId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'mySqlCommand'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header : [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{ field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'index'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 title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'序號'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{ field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userId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title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'人員代號'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{ field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userName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title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'人員名稱'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}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],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queryInput : [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{ 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    queryField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'txtQueryId'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 label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'人員代號'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, 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    binding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userId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operatorType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'String'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inputType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'TextBox'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},{ 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    queryField :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 '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txtQ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ueryName'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label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'人員名稱'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    binding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'userName'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, operatorType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'String'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inputType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'TextBox'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}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]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} );</a:t>
            </a:r>
          </a:p>
        </p:txBody>
      </p:sp>
      <p:sp>
        <p:nvSpPr>
          <p:cNvPr id="6" name="矩形 5"/>
          <p:cNvSpPr/>
          <p:nvPr/>
        </p:nvSpPr>
        <p:spPr>
          <a:xfrm>
            <a:off x="2279650" y="568325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HTML</a:t>
            </a:r>
          </a:p>
        </p:txBody>
      </p:sp>
      <p:sp>
        <p:nvSpPr>
          <p:cNvPr id="7" name="矩形 6"/>
          <p:cNvSpPr/>
          <p:nvPr/>
        </p:nvSpPr>
        <p:spPr>
          <a:xfrm>
            <a:off x="2282825" y="1393825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Javascript</a:t>
            </a:r>
          </a:p>
        </p:txBody>
      </p:sp>
      <p:sp>
        <p:nvSpPr>
          <p:cNvPr id="62468" name="文字方塊 7"/>
          <p:cNvSpPr txBox="1"/>
          <p:nvPr/>
        </p:nvSpPr>
        <p:spPr>
          <a:xfrm>
            <a:off x="7462838" y="993775"/>
            <a:ext cx="3960812" cy="6619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SQL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代號：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mySqlCommand </a:t>
            </a:r>
          </a:p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select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userId, userName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from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Users</a:t>
            </a:r>
          </a:p>
        </p:txBody>
      </p:sp>
      <p:sp>
        <p:nvSpPr>
          <p:cNvPr id="9" name="矩形 8"/>
          <p:cNvSpPr/>
          <p:nvPr/>
        </p:nvSpPr>
        <p:spPr>
          <a:xfrm>
            <a:off x="7462838" y="568325"/>
            <a:ext cx="1954213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註冊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SQL</a:t>
            </a:r>
          </a:p>
        </p:txBody>
      </p:sp>
      <p:sp>
        <p:nvSpPr>
          <p:cNvPr id="12" name="矩形 11"/>
          <p:cNvSpPr/>
          <p:nvPr/>
        </p:nvSpPr>
        <p:spPr>
          <a:xfrm>
            <a:off x="2687638" y="4038600"/>
            <a:ext cx="7720013" cy="248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2471" name="圖片 9"/>
          <p:cNvPicPr>
            <a:picLocks noChangeAspect="1"/>
          </p:cNvPicPr>
          <p:nvPr/>
        </p:nvPicPr>
        <p:blipFill>
          <a:blip r:embed="rId2"/>
          <a:srcRect b="64246"/>
          <a:stretch>
            <a:fillRect/>
          </a:stretch>
        </p:blipFill>
        <p:spPr>
          <a:xfrm>
            <a:off x="6924675" y="2266950"/>
            <a:ext cx="5181600" cy="20732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1" name="矩形 10"/>
          <p:cNvSpPr/>
          <p:nvPr/>
        </p:nvSpPr>
        <p:spPr>
          <a:xfrm>
            <a:off x="7440613" y="3352800"/>
            <a:ext cx="4559300" cy="325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2473" name="文字方塊 1"/>
          <p:cNvSpPr txBox="1"/>
          <p:nvPr/>
        </p:nvSpPr>
        <p:spPr>
          <a:xfrm>
            <a:off x="2479675" y="993775"/>
            <a:ext cx="3281363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&lt;div id=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&gt;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&lt;/div&gt;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1587" y="525463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需求目標</a:t>
            </a:r>
          </a:p>
        </p:txBody>
      </p:sp>
      <p:sp>
        <p:nvSpPr>
          <p:cNvPr id="21" name="矩形 20"/>
          <p:cNvSpPr/>
          <p:nvPr/>
        </p:nvSpPr>
        <p:spPr>
          <a:xfrm>
            <a:off x="-1587" y="1433513"/>
            <a:ext cx="1484313" cy="89535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22" name="矩形 21"/>
          <p:cNvSpPr/>
          <p:nvPr/>
        </p:nvSpPr>
        <p:spPr>
          <a:xfrm>
            <a:off x="-1587" y="2343150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效益</a:t>
            </a:r>
          </a:p>
        </p:txBody>
      </p:sp>
      <p:sp>
        <p:nvSpPr>
          <p:cNvPr id="23" name="流程圖: 抽選 22"/>
          <p:cNvSpPr/>
          <p:nvPr/>
        </p:nvSpPr>
        <p:spPr>
          <a:xfrm rot="5400000">
            <a:off x="1424781" y="174228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65463" y="4868863"/>
            <a:ext cx="2022475" cy="35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2479" name="文字方塊 1"/>
          <p:cNvSpPr txBox="1"/>
          <p:nvPr/>
        </p:nvSpPr>
        <p:spPr>
          <a:xfrm>
            <a:off x="7488238" y="1560513"/>
            <a:ext cx="3131185" cy="38671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where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userId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like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'%oooo%'</a:t>
            </a:r>
          </a:p>
        </p:txBody>
      </p:sp>
      <p:sp>
        <p:nvSpPr>
          <p:cNvPr id="3" name="矩形 2"/>
          <p:cNvSpPr/>
          <p:nvPr/>
        </p:nvSpPr>
        <p:spPr>
          <a:xfrm>
            <a:off x="7488555" y="1337310"/>
            <a:ext cx="3933825" cy="601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126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2479" grpId="0"/>
      <p:bldP spid="3" grpId="0" bldLvl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文字方塊 3"/>
          <p:cNvSpPr txBox="1"/>
          <p:nvPr/>
        </p:nvSpPr>
        <p:spPr>
          <a:xfrm>
            <a:off x="2446338" y="1814513"/>
            <a:ext cx="7876540" cy="50501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QueryDesigner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new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QueryDesigner( 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sqlId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'mySqlCommand'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header : [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{ field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'index'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 title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'序號'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{ field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userId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title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'人員代號'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{ field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userName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title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'人員名稱'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}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],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queryInput : [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{ 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    queryField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'txtQueryId'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 label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'人員代號'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, 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    binding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userId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operatorType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'String'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inputType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'TextBox'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},{ 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    queryField :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 '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txtQ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ueryName'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label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'人員名稱'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    binding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'userName'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, operatorType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'String'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 inputType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'TextBox'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}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]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} );</a:t>
            </a:r>
          </a:p>
        </p:txBody>
      </p:sp>
      <p:sp>
        <p:nvSpPr>
          <p:cNvPr id="6" name="矩形 5"/>
          <p:cNvSpPr/>
          <p:nvPr/>
        </p:nvSpPr>
        <p:spPr>
          <a:xfrm>
            <a:off x="2279650" y="568325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HTML</a:t>
            </a:r>
          </a:p>
        </p:txBody>
      </p:sp>
      <p:sp>
        <p:nvSpPr>
          <p:cNvPr id="7" name="矩形 6"/>
          <p:cNvSpPr/>
          <p:nvPr/>
        </p:nvSpPr>
        <p:spPr>
          <a:xfrm>
            <a:off x="2282825" y="1393825"/>
            <a:ext cx="1955800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Javascript</a:t>
            </a:r>
          </a:p>
        </p:txBody>
      </p:sp>
      <p:sp>
        <p:nvSpPr>
          <p:cNvPr id="63492" name="文字方塊 7"/>
          <p:cNvSpPr txBox="1"/>
          <p:nvPr/>
        </p:nvSpPr>
        <p:spPr>
          <a:xfrm>
            <a:off x="7462838" y="993775"/>
            <a:ext cx="3960812" cy="6619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SQL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代號：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mySqlCommand </a:t>
            </a:r>
          </a:p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select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userId, userName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from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 Users</a:t>
            </a:r>
          </a:p>
        </p:txBody>
      </p:sp>
      <p:sp>
        <p:nvSpPr>
          <p:cNvPr id="9" name="矩形 8"/>
          <p:cNvSpPr/>
          <p:nvPr/>
        </p:nvSpPr>
        <p:spPr>
          <a:xfrm>
            <a:off x="7462838" y="568325"/>
            <a:ext cx="1954213" cy="42545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註冊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SQL</a:t>
            </a:r>
          </a:p>
        </p:txBody>
      </p:sp>
      <p:sp>
        <p:nvSpPr>
          <p:cNvPr id="63494" name="文字方塊 1"/>
          <p:cNvSpPr txBox="1"/>
          <p:nvPr/>
        </p:nvSpPr>
        <p:spPr>
          <a:xfrm>
            <a:off x="2479675" y="993775"/>
            <a:ext cx="3281363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&lt;div id=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&gt;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&lt;/div&gt;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587" y="525463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需求目標</a:t>
            </a:r>
          </a:p>
        </p:txBody>
      </p:sp>
      <p:sp>
        <p:nvSpPr>
          <p:cNvPr id="18" name="矩形 17"/>
          <p:cNvSpPr/>
          <p:nvPr/>
        </p:nvSpPr>
        <p:spPr>
          <a:xfrm>
            <a:off x="-1587" y="1433513"/>
            <a:ext cx="1484313" cy="89535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19" name="矩形 18"/>
          <p:cNvSpPr/>
          <p:nvPr/>
        </p:nvSpPr>
        <p:spPr>
          <a:xfrm>
            <a:off x="-1587" y="2343150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效益</a:t>
            </a:r>
          </a:p>
        </p:txBody>
      </p:sp>
      <p:sp>
        <p:nvSpPr>
          <p:cNvPr id="20" name="流程圖: 抽選 19"/>
          <p:cNvSpPr/>
          <p:nvPr/>
        </p:nvSpPr>
        <p:spPr>
          <a:xfrm rot="5400000">
            <a:off x="1424781" y="174228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127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文字方塊 3"/>
          <p:cNvSpPr txBox="1"/>
          <p:nvPr/>
        </p:nvSpPr>
        <p:spPr>
          <a:xfrm>
            <a:off x="2446338" y="549275"/>
            <a:ext cx="4948237" cy="3692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QueryDesigner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new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QueryDesigner( 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sqlId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'mySqlCommand'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header : [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……..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],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queryInput : [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……..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],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onReady :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(){</a:t>
            </a:r>
          </a:p>
          <a:p>
            <a:pPr lvl="0"/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}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} );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8472488" y="2744788"/>
            <a:ext cx="1790700" cy="496888"/>
          </a:xfrm>
          <a:prstGeom prst="roundRect">
            <a:avLst/>
          </a:prstGeom>
          <a:solidFill>
            <a:srgbClr val="3A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載入查詢視窗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8472488" y="3876675"/>
            <a:ext cx="1790700" cy="495300"/>
          </a:xfrm>
          <a:prstGeom prst="roundRect">
            <a:avLst/>
          </a:prstGeom>
          <a:solidFill>
            <a:srgbClr val="3A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載入空的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Grid</a:t>
            </a:r>
          </a:p>
        </p:txBody>
      </p:sp>
      <p:sp>
        <p:nvSpPr>
          <p:cNvPr id="14" name="橢圓 13"/>
          <p:cNvSpPr/>
          <p:nvPr/>
        </p:nvSpPr>
        <p:spPr>
          <a:xfrm>
            <a:off x="9144000" y="5060950"/>
            <a:ext cx="431800" cy="431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9166225" y="1636713"/>
            <a:ext cx="431800" cy="431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cxnSp>
        <p:nvCxnSpPr>
          <p:cNvPr id="17" name="直線單箭頭接點 16"/>
          <p:cNvCxnSpPr>
            <a:endCxn id="12" idx="0"/>
          </p:cNvCxnSpPr>
          <p:nvPr/>
        </p:nvCxnSpPr>
        <p:spPr>
          <a:xfrm>
            <a:off x="9367838" y="2038350"/>
            <a:ext cx="0" cy="70643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2"/>
            <a:endCxn id="13" idx="0"/>
          </p:cNvCxnSpPr>
          <p:nvPr/>
        </p:nvCxnSpPr>
        <p:spPr>
          <a:xfrm>
            <a:off x="9367838" y="3241675"/>
            <a:ext cx="0" cy="635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3" idx="2"/>
            <a:endCxn id="14" idx="0"/>
          </p:cNvCxnSpPr>
          <p:nvPr/>
        </p:nvCxnSpPr>
        <p:spPr>
          <a:xfrm flipH="1">
            <a:off x="9359900" y="4371975"/>
            <a:ext cx="7938" cy="6889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endCxn id="21" idx="1"/>
          </p:cNvCxnSpPr>
          <p:nvPr/>
        </p:nvCxnSpPr>
        <p:spPr>
          <a:xfrm flipV="1">
            <a:off x="9359900" y="4767263"/>
            <a:ext cx="1036638" cy="4763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10396538" y="4514850"/>
            <a:ext cx="1524000" cy="503238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onReady</a:t>
            </a:r>
          </a:p>
        </p:txBody>
      </p:sp>
      <p:sp>
        <p:nvSpPr>
          <p:cNvPr id="22" name="矩形 21"/>
          <p:cNvSpPr/>
          <p:nvPr/>
        </p:nvSpPr>
        <p:spPr>
          <a:xfrm>
            <a:off x="2687638" y="3052763"/>
            <a:ext cx="4706938" cy="84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4524" name="矩形 28"/>
          <p:cNvSpPr/>
          <p:nvPr/>
        </p:nvSpPr>
        <p:spPr>
          <a:xfrm>
            <a:off x="8183563" y="693738"/>
            <a:ext cx="2376487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 algn="ctr"/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開啟頁面</a:t>
            </a:r>
            <a:endParaRPr lang="en-US" altLang="zh-CN" sz="3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1587" y="525463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需求目標</a:t>
            </a:r>
          </a:p>
        </p:txBody>
      </p:sp>
      <p:sp>
        <p:nvSpPr>
          <p:cNvPr id="29" name="矩形 28"/>
          <p:cNvSpPr/>
          <p:nvPr/>
        </p:nvSpPr>
        <p:spPr>
          <a:xfrm>
            <a:off x="-1587" y="1433513"/>
            <a:ext cx="1484313" cy="89535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2343150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效益</a:t>
            </a:r>
          </a:p>
        </p:txBody>
      </p:sp>
      <p:sp>
        <p:nvSpPr>
          <p:cNvPr id="31" name="流程圖: 抽選 30"/>
          <p:cNvSpPr/>
          <p:nvPr/>
        </p:nvSpPr>
        <p:spPr>
          <a:xfrm rot="5400000">
            <a:off x="1424781" y="174228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128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文字方塊 3"/>
          <p:cNvSpPr txBox="1"/>
          <p:nvPr/>
        </p:nvSpPr>
        <p:spPr>
          <a:xfrm>
            <a:off x="2446338" y="476250"/>
            <a:ext cx="4948237" cy="50784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QueryDesigner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new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QueryDesigner( 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sqlId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'mySqlCommand'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header : [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……..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],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queryInput : [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……..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],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onReady :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(){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intoCreatePage: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(){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//</a:t>
            </a:r>
            <a:r>
              <a:rPr lang="zh-TW" altLang="en-US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進入新增資料頁面</a:t>
            </a:r>
            <a:endParaRPr lang="en-US" altLang="zh-TW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 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intoUpdatePage</a:t>
            </a:r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ea typeface="新細明體" pitchFamily="18" charset="-120"/>
              </a:rPr>
              <a:t>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(pRow){</a:t>
            </a:r>
          </a:p>
          <a:p>
            <a:pPr lvl="0"/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//</a:t>
            </a:r>
            <a:r>
              <a:rPr lang="zh-TW" altLang="en-US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進入修改資料頁面</a:t>
            </a:r>
            <a:endParaRPr lang="en-US" altLang="zh-TW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}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} );</a:t>
            </a:r>
          </a:p>
        </p:txBody>
      </p:sp>
      <p:sp>
        <p:nvSpPr>
          <p:cNvPr id="49" name="矩形 48"/>
          <p:cNvSpPr/>
          <p:nvPr/>
        </p:nvSpPr>
        <p:spPr>
          <a:xfrm>
            <a:off x="2687638" y="3554413"/>
            <a:ext cx="3911600" cy="1643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5539" name="圖片 49"/>
          <p:cNvPicPr>
            <a:picLocks noChangeAspect="1"/>
          </p:cNvPicPr>
          <p:nvPr/>
        </p:nvPicPr>
        <p:blipFill>
          <a:blip r:embed="rId2"/>
          <a:srcRect b="25642"/>
          <a:stretch>
            <a:fillRect/>
          </a:stretch>
        </p:blipFill>
        <p:spPr>
          <a:xfrm>
            <a:off x="6816725" y="1196975"/>
            <a:ext cx="5181600" cy="43116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" name="矩形 50"/>
          <p:cNvSpPr/>
          <p:nvPr/>
        </p:nvSpPr>
        <p:spPr>
          <a:xfrm>
            <a:off x="7135813" y="1517650"/>
            <a:ext cx="323850" cy="274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239000" y="4040188"/>
            <a:ext cx="4624388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7543800" y="1127125"/>
            <a:ext cx="2079625" cy="508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  <a:sym typeface="+mn-ea"/>
              </a:rPr>
              <a:t>點擊進入新增介面</a:t>
            </a:r>
          </a:p>
        </p:txBody>
      </p:sp>
      <p:sp>
        <p:nvSpPr>
          <p:cNvPr id="54" name="圓角矩形 53"/>
          <p:cNvSpPr/>
          <p:nvPr/>
        </p:nvSpPr>
        <p:spPr>
          <a:xfrm>
            <a:off x="9418638" y="3433763"/>
            <a:ext cx="2081213" cy="50641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  <a:sym typeface="+mn-ea"/>
              </a:rPr>
              <a:t>雙擊進入修改介面</a:t>
            </a:r>
          </a:p>
        </p:txBody>
      </p:sp>
      <p:sp>
        <p:nvSpPr>
          <p:cNvPr id="14" name="矩形 13"/>
          <p:cNvSpPr/>
          <p:nvPr/>
        </p:nvSpPr>
        <p:spPr>
          <a:xfrm>
            <a:off x="-1587" y="525463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需求目標</a:t>
            </a:r>
          </a:p>
        </p:txBody>
      </p:sp>
      <p:sp>
        <p:nvSpPr>
          <p:cNvPr id="15" name="矩形 14"/>
          <p:cNvSpPr/>
          <p:nvPr/>
        </p:nvSpPr>
        <p:spPr>
          <a:xfrm>
            <a:off x="-1587" y="1433513"/>
            <a:ext cx="1484313" cy="89535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16" name="矩形 15"/>
          <p:cNvSpPr/>
          <p:nvPr/>
        </p:nvSpPr>
        <p:spPr>
          <a:xfrm>
            <a:off x="-1587" y="2343150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效益</a:t>
            </a:r>
          </a:p>
        </p:txBody>
      </p:sp>
      <p:sp>
        <p:nvSpPr>
          <p:cNvPr id="17" name="流程圖: 抽選 16"/>
          <p:cNvSpPr/>
          <p:nvPr/>
        </p:nvSpPr>
        <p:spPr>
          <a:xfrm rot="5400000">
            <a:off x="1424781" y="174228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129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圖: 抽選 21"/>
          <p:cNvSpPr/>
          <p:nvPr/>
        </p:nvSpPr>
        <p:spPr>
          <a:xfrm rot="10800000">
            <a:off x="261938" y="520383"/>
            <a:ext cx="13122275" cy="3244850"/>
          </a:xfrm>
          <a:prstGeom prst="flowChartExtract">
            <a:avLst/>
          </a:prstGeom>
          <a:solidFill>
            <a:schemeClr val="accent1">
              <a:alpha val="34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3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78" y="787401"/>
            <a:ext cx="2912526" cy="1527174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8674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584" y="818601"/>
            <a:ext cx="2546655" cy="1520071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8675" name="圖片 5"/>
          <p:cNvPicPr>
            <a:picLocks noChangeAspect="1"/>
          </p:cNvPicPr>
          <p:nvPr/>
        </p:nvPicPr>
        <p:blipFill>
          <a:blip r:embed="rId4"/>
          <a:srcRect l="6667" r="5046"/>
          <a:stretch>
            <a:fillRect/>
          </a:stretch>
        </p:blipFill>
        <p:spPr>
          <a:xfrm>
            <a:off x="8933509" y="848146"/>
            <a:ext cx="2479920" cy="149052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矩形 4"/>
          <p:cNvSpPr/>
          <p:nvPr/>
        </p:nvSpPr>
        <p:spPr>
          <a:xfrm>
            <a:off x="2593866" y="1961640"/>
            <a:ext cx="1987550" cy="6624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Bootstrap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79771" y="1961640"/>
            <a:ext cx="1987550" cy="66198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Fundation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79694" y="1961640"/>
            <a:ext cx="1987550" cy="6624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Pure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1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5472927" y="6216650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8682" name="Picture 6" descr="ç¸éåç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94356">
            <a:off x="1718468" y="431800"/>
            <a:ext cx="1112838" cy="666750"/>
          </a:xfrm>
          <a:prstGeom prst="rect">
            <a:avLst/>
          </a:prstGeom>
          <a:noFill/>
          <a:ln w="9525">
            <a:noFill/>
            <a:miter/>
          </a:ln>
        </p:spPr>
      </p:pic>
      <p:grpSp>
        <p:nvGrpSpPr>
          <p:cNvPr id="2" name="群組 1"/>
          <p:cNvGrpSpPr/>
          <p:nvPr/>
        </p:nvGrpSpPr>
        <p:grpSpPr>
          <a:xfrm>
            <a:off x="1958483" y="3069005"/>
            <a:ext cx="2172700" cy="3430271"/>
            <a:chOff x="1776060" y="3209791"/>
            <a:chExt cx="2172700" cy="3430271"/>
          </a:xfrm>
        </p:grpSpPr>
        <p:sp>
          <p:nvSpPr>
            <p:cNvPr id="14" name="矩形 13"/>
            <p:cNvSpPr/>
            <p:nvPr/>
          </p:nvSpPr>
          <p:spPr>
            <a:xfrm>
              <a:off x="1788760" y="3721601"/>
              <a:ext cx="2160000" cy="2918461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953957" y="3854317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主要平台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1975860" y="4789036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運用框架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776060" y="3209791"/>
              <a:ext cx="2160000" cy="53403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sz="2600" b="1" dirty="0">
                  <a:latin typeface="微軟正黑體" pitchFamily="34" charset="-120"/>
                  <a:ea typeface="微軟正黑體" pitchFamily="34" charset="-120"/>
                </a:rPr>
                <a:t>技術平台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496288" y="3069005"/>
            <a:ext cx="2162162" cy="3430271"/>
            <a:chOff x="4321390" y="3209791"/>
            <a:chExt cx="2162162" cy="3430271"/>
          </a:xfrm>
        </p:grpSpPr>
        <p:sp>
          <p:nvSpPr>
            <p:cNvPr id="45" name="矩形 44"/>
            <p:cNvSpPr/>
            <p:nvPr/>
          </p:nvSpPr>
          <p:spPr>
            <a:xfrm>
              <a:off x="4321390" y="3721601"/>
              <a:ext cx="2160000" cy="2918461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524722" y="5745162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布局彈性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524722" y="4789036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元件豐富性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524722" y="3854317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操作體驗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323552" y="3209791"/>
              <a:ext cx="2160000" cy="53403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sz="2600" b="1" dirty="0">
                  <a:latin typeface="微軟正黑體" pitchFamily="34" charset="-120"/>
                  <a:ea typeface="微軟正黑體" pitchFamily="34" charset="-120"/>
                </a:rPr>
                <a:t>使用體驗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7023555" y="3069005"/>
            <a:ext cx="2163261" cy="3430271"/>
            <a:chOff x="6856252" y="3209791"/>
            <a:chExt cx="2163261" cy="3430271"/>
          </a:xfrm>
        </p:grpSpPr>
        <p:sp>
          <p:nvSpPr>
            <p:cNvPr id="46" name="矩形 45"/>
            <p:cNvSpPr/>
            <p:nvPr/>
          </p:nvSpPr>
          <p:spPr>
            <a:xfrm>
              <a:off x="6859513" y="3721601"/>
              <a:ext cx="2160000" cy="2918461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052048" y="4789036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TW" altLang="en-US" b="1" noProof="0" dirty="0" smtClean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線上使用查詢</a:t>
              </a:r>
              <a:endParaRPr lang="zh-CN" altLang="en-US" b="1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856252" y="3209791"/>
              <a:ext cx="2160000" cy="53403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sz="2600" b="1" dirty="0">
                  <a:latin typeface="微軟正黑體" pitchFamily="34" charset="-120"/>
                  <a:ea typeface="微軟正黑體" pitchFamily="34" charset="-120"/>
                </a:rPr>
                <a:t>社群發展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7052048" y="3854317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TW" altLang="en-US" b="1" noProof="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+mn-ea"/>
                </a:rPr>
                <a:t>技術文件</a:t>
              </a:r>
              <a:endParaRPr lang="zh-CN" altLang="en-US" b="1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9551922" y="3069005"/>
            <a:ext cx="2160000" cy="3430271"/>
            <a:chOff x="9369499" y="3209791"/>
            <a:chExt cx="2160000" cy="3430271"/>
          </a:xfrm>
        </p:grpSpPr>
        <p:sp>
          <p:nvSpPr>
            <p:cNvPr id="47" name="矩形 46"/>
            <p:cNvSpPr/>
            <p:nvPr/>
          </p:nvSpPr>
          <p:spPr>
            <a:xfrm>
              <a:off x="9369499" y="3721601"/>
              <a:ext cx="2160000" cy="2918461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561327" y="5745162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人才培育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9561327" y="3854317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TW" altLang="en-US" b="1" noProof="0" dirty="0" smtClean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開發成本</a:t>
              </a:r>
              <a:endParaRPr lang="zh-CN" altLang="en-US" b="1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9561327" y="4789036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TW" altLang="en-US" b="1" noProof="0" dirty="0" smtClean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維護成本</a:t>
              </a:r>
              <a:endParaRPr lang="zh-CN" altLang="en-US" b="1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9369499" y="3209791"/>
              <a:ext cx="2160000" cy="53403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sz="2600" b="1" dirty="0">
                  <a:latin typeface="微軟正黑體" pitchFamily="34" charset="-120"/>
                  <a:ea typeface="微軟正黑體" pitchFamily="34" charset="-120"/>
                </a:rPr>
                <a:t>維運成本</a:t>
              </a:r>
            </a:p>
          </p:txBody>
        </p:sp>
      </p:grpSp>
      <p:sp>
        <p:nvSpPr>
          <p:cNvPr id="56" name="矩形 55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57" name="矩形 56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58" name="矩形 57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59" name="矩形 58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60" name="矩形 59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61" name="矩形 60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62" name="矩形 61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63" name="流程圖: 抽選 62"/>
          <p:cNvSpPr/>
          <p:nvPr/>
        </p:nvSpPr>
        <p:spPr>
          <a:xfrm rot="5400000">
            <a:off x="1410494" y="2636875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4" name="投影片編號版面配置區 1"/>
          <p:cNvSpPr txBox="1">
            <a:spLocks/>
          </p:cNvSpPr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pPr algn="ctr"/>
              <a:t>13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文字方塊 3"/>
          <p:cNvSpPr txBox="1"/>
          <p:nvPr/>
        </p:nvSpPr>
        <p:spPr>
          <a:xfrm>
            <a:off x="2446338" y="476250"/>
            <a:ext cx="4948237" cy="64643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sym typeface="Arial" pitchFamily="34" charset="0"/>
              </a:rPr>
              <a:t>QueryDesigner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new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QueryDesigner( 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'myQuery'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sqlId : </a:t>
            </a:r>
            <a:r>
              <a:rPr lang="en-US" altLang="zh-TW" dirty="0">
                <a:solidFill>
                  <a:srgbClr val="7F7F7F"/>
                </a:solidFill>
                <a:latin typeface="微軟正黑體" pitchFamily="34" charset="-120"/>
                <a:ea typeface="微軟正黑體" pitchFamily="34" charset="-120"/>
              </a:rPr>
              <a:t>'mySqlCommand'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header : [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……..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],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queryInput : [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……..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],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onReady :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(){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intoCreatePage: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(){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 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intoCreatePage</a:t>
            </a:r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ea typeface="新細明體" pitchFamily="18" charset="-120"/>
              </a:rPr>
              <a:t>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(pRow){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checkOnCreate: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(){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//</a:t>
            </a:r>
            <a:r>
              <a:rPr lang="zh-TW" altLang="en-US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驗證是否可新增</a:t>
            </a:r>
            <a:endParaRPr lang="en-US" altLang="zh-TW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en-US" altLang="zh-TW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return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true;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},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 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onCreate : </a:t>
            </a:r>
            <a:r>
              <a:rPr lang="en-US" altLang="zh-TW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(pRow){</a:t>
            </a:r>
          </a:p>
          <a:p>
            <a:pPr lvl="0"/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//</a:t>
            </a:r>
            <a:r>
              <a:rPr lang="zh-TW" altLang="en-US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開始新增</a:t>
            </a:r>
            <a:endParaRPr lang="en-US" altLang="zh-TW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   }</a:t>
            </a:r>
          </a:p>
          <a:p>
            <a:pPr lvl="0"/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} );</a:t>
            </a:r>
          </a:p>
        </p:txBody>
      </p:sp>
      <p:sp>
        <p:nvSpPr>
          <p:cNvPr id="12" name="橢圓 11"/>
          <p:cNvSpPr/>
          <p:nvPr/>
        </p:nvSpPr>
        <p:spPr>
          <a:xfrm>
            <a:off x="8601075" y="4621213"/>
            <a:ext cx="431800" cy="431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8615363" y="2166938"/>
            <a:ext cx="431800" cy="431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8824913" y="2598738"/>
            <a:ext cx="14288" cy="20224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16" idx="1"/>
          </p:cNvCxnSpPr>
          <p:nvPr/>
        </p:nvCxnSpPr>
        <p:spPr>
          <a:xfrm flipV="1">
            <a:off x="8893175" y="4090988"/>
            <a:ext cx="473075" cy="3175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9366250" y="3787775"/>
            <a:ext cx="1938338" cy="6064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到後端修改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onCreate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cxnSp>
        <p:nvCxnSpPr>
          <p:cNvPr id="17" name="直線單箭頭接點 16"/>
          <p:cNvCxnSpPr>
            <a:endCxn id="18" idx="1"/>
          </p:cNvCxnSpPr>
          <p:nvPr/>
        </p:nvCxnSpPr>
        <p:spPr>
          <a:xfrm flipV="1">
            <a:off x="8907463" y="3070225"/>
            <a:ext cx="473075" cy="3175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圓角矩形 17"/>
          <p:cNvSpPr/>
          <p:nvPr/>
        </p:nvSpPr>
        <p:spPr>
          <a:xfrm>
            <a:off x="9380538" y="2767013"/>
            <a:ext cx="1930400" cy="6064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驗證是否可新增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checkOnCreate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68563" y="4625975"/>
            <a:ext cx="5427663" cy="1943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6570" name="矩形 25"/>
          <p:cNvSpPr/>
          <p:nvPr/>
        </p:nvSpPr>
        <p:spPr>
          <a:xfrm>
            <a:off x="7651750" y="1476375"/>
            <a:ext cx="2376488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 algn="ctr"/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按下新增鈕</a:t>
            </a:r>
            <a:endParaRPr lang="en-US" altLang="zh-CN" sz="3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1587" y="525463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需求目標</a:t>
            </a:r>
          </a:p>
        </p:txBody>
      </p:sp>
      <p:sp>
        <p:nvSpPr>
          <p:cNvPr id="26" name="矩形 25"/>
          <p:cNvSpPr/>
          <p:nvPr/>
        </p:nvSpPr>
        <p:spPr>
          <a:xfrm>
            <a:off x="-1587" y="1433513"/>
            <a:ext cx="1484313" cy="89535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27" name="矩形 26"/>
          <p:cNvSpPr/>
          <p:nvPr/>
        </p:nvSpPr>
        <p:spPr>
          <a:xfrm>
            <a:off x="-1587" y="2343150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效益</a:t>
            </a:r>
          </a:p>
        </p:txBody>
      </p:sp>
      <p:sp>
        <p:nvSpPr>
          <p:cNvPr id="28" name="流程圖: 抽選 27"/>
          <p:cNvSpPr/>
          <p:nvPr/>
        </p:nvSpPr>
        <p:spPr>
          <a:xfrm rot="5400000">
            <a:off x="1424781" y="174228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1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130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319963" y="863600"/>
            <a:ext cx="3816350" cy="19177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19963" y="863600"/>
            <a:ext cx="1727200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Server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3935413" y="2105025"/>
            <a:ext cx="3384550" cy="820738"/>
          </a:xfrm>
          <a:prstGeom prst="straightConnector1">
            <a:avLst/>
          </a:prstGeom>
          <a:ln w="22225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80" y="2011515"/>
            <a:ext cx="3602863" cy="403194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sx="102000" sy="102000" algn="b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文字方塊 3"/>
          <p:cNvSpPr txBox="1"/>
          <p:nvPr/>
        </p:nvSpPr>
        <p:spPr>
          <a:xfrm>
            <a:off x="5349875" y="1131888"/>
            <a:ext cx="1455738" cy="107791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ctr"/>
            <a:r>
              <a:rPr lang="en-US" altLang="zh-TW" sz="3200" b="1" dirty="0">
                <a:latin typeface="Calibri" pitchFamily="34" charset="0"/>
                <a:ea typeface="新細明體" pitchFamily="18" charset="-120"/>
              </a:rPr>
              <a:t>DWR</a:t>
            </a:r>
          </a:p>
          <a:p>
            <a:pPr lvl="0" algn="ctr"/>
            <a:r>
              <a:rPr lang="en-US" altLang="zh-TW" sz="3200" b="1" dirty="0">
                <a:latin typeface="Calibri" pitchFamily="34" charset="0"/>
                <a:ea typeface="新細明體" pitchFamily="18" charset="-120"/>
              </a:rPr>
              <a:t>RESTful</a:t>
            </a:r>
            <a:endParaRPr lang="zh-TW" altLang="en-US" sz="3200" b="1" dirty="0"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30" name="圓柱 29"/>
          <p:cNvSpPr/>
          <p:nvPr/>
        </p:nvSpPr>
        <p:spPr>
          <a:xfrm>
            <a:off x="7343775" y="5013325"/>
            <a:ext cx="3792538" cy="107950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DB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8328025" y="2781300"/>
            <a:ext cx="0" cy="2232025"/>
          </a:xfrm>
          <a:prstGeom prst="straightConnector1">
            <a:avLst/>
          </a:prstGeom>
          <a:ln w="22225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592" name="文字方塊 31"/>
          <p:cNvSpPr txBox="1"/>
          <p:nvPr/>
        </p:nvSpPr>
        <p:spPr>
          <a:xfrm>
            <a:off x="8680450" y="2878138"/>
            <a:ext cx="1879600" cy="20621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ctr"/>
            <a:r>
              <a:rPr lang="en-US" altLang="zh-TW" sz="3200" b="1" dirty="0">
                <a:latin typeface="Calibri" pitchFamily="34" charset="0"/>
                <a:ea typeface="新細明體" pitchFamily="18" charset="-120"/>
              </a:rPr>
              <a:t>OJB</a:t>
            </a:r>
          </a:p>
          <a:p>
            <a:pPr lvl="0" algn="ctr"/>
            <a:r>
              <a:rPr lang="en-US" altLang="zh-TW" sz="3200" b="1" dirty="0">
                <a:latin typeface="Calibri" pitchFamily="34" charset="0"/>
                <a:ea typeface="新細明體" pitchFamily="18" charset="-120"/>
              </a:rPr>
              <a:t>Hibernate</a:t>
            </a:r>
          </a:p>
          <a:p>
            <a:pPr lvl="0" algn="ctr"/>
            <a:r>
              <a:rPr lang="en-US" altLang="zh-TW" sz="3200" b="1" dirty="0">
                <a:latin typeface="Calibri" pitchFamily="34" charset="0"/>
                <a:ea typeface="新細明體" pitchFamily="18" charset="-120"/>
              </a:rPr>
              <a:t>JDBC</a:t>
            </a:r>
          </a:p>
          <a:p>
            <a:pPr lvl="0" algn="ctr"/>
            <a:r>
              <a:rPr lang="en-US" altLang="zh-TW" sz="3200" b="1" dirty="0">
                <a:latin typeface="Calibri" pitchFamily="34" charset="0"/>
                <a:ea typeface="新細明體" pitchFamily="18" charset="-120"/>
              </a:rPr>
              <a:t>MyBatis</a:t>
            </a:r>
            <a:endParaRPr lang="zh-TW" altLang="en-US" sz="3200" b="1" dirty="0"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81238" y="1103313"/>
            <a:ext cx="1727200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587" y="525463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需求目標</a:t>
            </a:r>
          </a:p>
        </p:txBody>
      </p:sp>
      <p:sp>
        <p:nvSpPr>
          <p:cNvPr id="17" name="矩形 16"/>
          <p:cNvSpPr/>
          <p:nvPr/>
        </p:nvSpPr>
        <p:spPr>
          <a:xfrm>
            <a:off x="-1587" y="1433513"/>
            <a:ext cx="1484313" cy="89535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18" name="矩形 17"/>
          <p:cNvSpPr/>
          <p:nvPr/>
        </p:nvSpPr>
        <p:spPr>
          <a:xfrm>
            <a:off x="-1587" y="2343150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效益</a:t>
            </a:r>
          </a:p>
        </p:txBody>
      </p:sp>
      <p:sp>
        <p:nvSpPr>
          <p:cNvPr id="19" name="流程圖: 抽選 18"/>
          <p:cNvSpPr/>
          <p:nvPr/>
        </p:nvSpPr>
        <p:spPr>
          <a:xfrm rot="5400000">
            <a:off x="1424781" y="1742281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131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圓桌 3"/>
          <p:cNvGraphicFramePr/>
          <p:nvPr/>
        </p:nvGraphicFramePr>
        <p:xfrm>
          <a:off x="3360738" y="1549400"/>
          <a:ext cx="7631112" cy="132556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543704"/>
                <a:gridCol w="2543704"/>
                <a:gridCol w="2543704"/>
              </a:tblGrid>
              <a:tr h="4418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TW" altLang="en-US" sz="2200" dirty="0">
                        <a:latin typeface="微軟正黑體" charset="0"/>
                        <a:ea typeface="微軟正黑體" charset="0"/>
                      </a:endParaRPr>
                    </a:p>
                  </a:txBody>
                  <a:tcPr marL="91436" marR="91436" marT="51354" marB="5135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2200" dirty="0">
                          <a:latin typeface="微軟正黑體" charset="0"/>
                          <a:ea typeface="微軟正黑體" charset="0"/>
                        </a:rPr>
                        <a:t>使用前</a:t>
                      </a:r>
                    </a:p>
                  </a:txBody>
                  <a:tcPr marL="91436" marR="91436" marT="51354" marB="5135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2200" dirty="0">
                          <a:latin typeface="微軟正黑體" charset="0"/>
                          <a:ea typeface="微軟正黑體" charset="0"/>
                        </a:rPr>
                        <a:t>使用後</a:t>
                      </a:r>
                    </a:p>
                  </a:txBody>
                  <a:tcPr marL="91436" marR="91436" marT="51354" marB="51354"/>
                </a:tc>
              </a:tr>
              <a:tr h="4418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2200">
                          <a:latin typeface="微軟正黑體" charset="0"/>
                          <a:ea typeface="微軟正黑體" charset="0"/>
                        </a:rPr>
                        <a:t>查詢介面</a:t>
                      </a:r>
                    </a:p>
                  </a:txBody>
                  <a:tcPr marL="91436" marR="91436" marT="51354" marB="5135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2200" dirty="0" smtClean="0">
                          <a:latin typeface="微軟正黑體" charset="0"/>
                          <a:ea typeface="微軟正黑體" charset="0"/>
                        </a:rPr>
                        <a:t>1.5~3</a:t>
                      </a:r>
                      <a:r>
                        <a:rPr lang="zh-TW" altLang="en-US" sz="2200" dirty="0" smtClean="0">
                          <a:latin typeface="微軟正黑體" charset="0"/>
                          <a:ea typeface="微軟正黑體" charset="0"/>
                        </a:rPr>
                        <a:t>天</a:t>
                      </a:r>
                      <a:endParaRPr lang="zh-TW" altLang="en-US" sz="2200" dirty="0">
                        <a:latin typeface="微軟正黑體" charset="0"/>
                        <a:ea typeface="微軟正黑體" charset="0"/>
                      </a:endParaRPr>
                    </a:p>
                  </a:txBody>
                  <a:tcPr marL="91436" marR="91436" marT="51354" marB="5135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2200" dirty="0">
                          <a:latin typeface="微軟正黑體" charset="0"/>
                          <a:ea typeface="微軟正黑體" charset="0"/>
                        </a:rPr>
                        <a:t>1</a:t>
                      </a:r>
                      <a:r>
                        <a:rPr lang="zh-TW" altLang="en-US" sz="2200" dirty="0">
                          <a:latin typeface="微軟正黑體" charset="0"/>
                          <a:ea typeface="微軟正黑體" charset="0"/>
                        </a:rPr>
                        <a:t>小時內</a:t>
                      </a:r>
                    </a:p>
                  </a:txBody>
                  <a:tcPr marL="91436" marR="91436" marT="51354" marB="51354"/>
                </a:tc>
              </a:tr>
              <a:tr h="4418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2200" dirty="0">
                          <a:latin typeface="微軟正黑體" charset="0"/>
                          <a:ea typeface="微軟正黑體" charset="0"/>
                        </a:rPr>
                        <a:t>維護介面</a:t>
                      </a:r>
                    </a:p>
                  </a:txBody>
                  <a:tcPr marL="91436" marR="91436" marT="51354" marB="5135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2200" dirty="0" smtClean="0">
                          <a:latin typeface="微軟正黑體" charset="0"/>
                          <a:ea typeface="微軟正黑體" charset="0"/>
                        </a:rPr>
                        <a:t>5~7</a:t>
                      </a:r>
                      <a:r>
                        <a:rPr lang="zh-TW" altLang="en-US" sz="2200" dirty="0" smtClean="0">
                          <a:latin typeface="微軟正黑體" charset="0"/>
                          <a:ea typeface="微軟正黑體" charset="0"/>
                        </a:rPr>
                        <a:t>天</a:t>
                      </a:r>
                      <a:endParaRPr lang="zh-TW" altLang="en-US" sz="2200" dirty="0">
                        <a:latin typeface="微軟正黑體" charset="0"/>
                        <a:ea typeface="微軟正黑體" charset="0"/>
                      </a:endParaRPr>
                    </a:p>
                  </a:txBody>
                  <a:tcPr marL="91436" marR="91436" marT="51354" marB="5135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2200" dirty="0" smtClean="0">
                          <a:latin typeface="微軟正黑體" charset="0"/>
                          <a:ea typeface="微軟正黑體" charset="0"/>
                        </a:rPr>
                        <a:t>1.5~2</a:t>
                      </a:r>
                      <a:r>
                        <a:rPr lang="zh-TW" altLang="en-US" sz="2200" dirty="0" smtClean="0">
                          <a:latin typeface="微軟正黑體" charset="0"/>
                          <a:ea typeface="微軟正黑體" charset="0"/>
                        </a:rPr>
                        <a:t>天</a:t>
                      </a:r>
                      <a:endParaRPr lang="zh-TW" altLang="en-US" sz="2200" dirty="0">
                        <a:latin typeface="微軟正黑體" charset="0"/>
                        <a:ea typeface="微軟正黑體" charset="0"/>
                      </a:endParaRPr>
                    </a:p>
                  </a:txBody>
                  <a:tcPr marL="91436" marR="91436" marT="51354" marB="51354"/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2328863" y="812800"/>
            <a:ext cx="1955800" cy="5159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客製單位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28863" y="3111500"/>
            <a:ext cx="1955800" cy="5159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客戶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8629" name="文字方塊 3"/>
          <p:cNvSpPr txBox="1"/>
          <p:nvPr/>
        </p:nvSpPr>
        <p:spPr>
          <a:xfrm>
            <a:off x="3246438" y="3675063"/>
            <a:ext cx="8032750" cy="708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因易學與易維護，顧問技轉開發方式給客戶，由客戶自行撰寫查詢與維護程式。</a:t>
            </a:r>
            <a:endParaRPr lang="en-US" altLang="zh-TW" sz="2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28863" y="4725988"/>
            <a:ext cx="1955800" cy="5159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產品單位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8631" name="文字方塊 3"/>
          <p:cNvSpPr txBox="1"/>
          <p:nvPr/>
        </p:nvSpPr>
        <p:spPr>
          <a:xfrm>
            <a:off x="3221038" y="5332413"/>
            <a:ext cx="7110412" cy="4000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快速開發獨立模組，使前後端有效分離，更能統一操作頁面。</a:t>
            </a:r>
            <a:endParaRPr lang="en-US" altLang="zh-TW" sz="2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1587" y="525463"/>
            <a:ext cx="1484313" cy="896938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需求目標</a:t>
            </a:r>
          </a:p>
        </p:txBody>
      </p:sp>
      <p:sp>
        <p:nvSpPr>
          <p:cNvPr id="27" name="矩形 26"/>
          <p:cNvSpPr/>
          <p:nvPr/>
        </p:nvSpPr>
        <p:spPr>
          <a:xfrm>
            <a:off x="-1587" y="1439863"/>
            <a:ext cx="1484313" cy="89535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28" name="矩形 27"/>
          <p:cNvSpPr/>
          <p:nvPr/>
        </p:nvSpPr>
        <p:spPr>
          <a:xfrm>
            <a:off x="-1587" y="2349500"/>
            <a:ext cx="1484313" cy="896938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效益</a:t>
            </a:r>
          </a:p>
        </p:txBody>
      </p:sp>
      <p:sp>
        <p:nvSpPr>
          <p:cNvPr id="29" name="流程圖: 抽選 28"/>
          <p:cNvSpPr/>
          <p:nvPr/>
        </p:nvSpPr>
        <p:spPr>
          <a:xfrm rot="5400000">
            <a:off x="1424781" y="2658269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132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4" descr="ç¸éåç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3" r="7700" b="7372"/>
          <a:stretch>
            <a:fillRect/>
          </a:stretch>
        </p:blipFill>
        <p:spPr>
          <a:xfrm>
            <a:off x="0" y="2997200"/>
            <a:ext cx="12192000" cy="38608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3554" name="文字方塊 4"/>
          <p:cNvSpPr txBox="1"/>
          <p:nvPr/>
        </p:nvSpPr>
        <p:spPr>
          <a:xfrm>
            <a:off x="4248468" y="1989455"/>
            <a:ext cx="4246880" cy="140208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en-US" sz="8000" b="1" dirty="0">
                <a:latin typeface="微軟正黑體" pitchFamily="34" charset="-120"/>
                <a:ea typeface="微軟正黑體" pitchFamily="34" charset="-120"/>
              </a:rPr>
              <a:t>架構說明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docs.oracle.com/javaee/5/tutorial/doc/figures/overview-serverAndContainers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44889" y="1844318"/>
            <a:ext cx="6480720" cy="4343584"/>
          </a:xfrm>
          <a:prstGeom prst="rect">
            <a:avLst/>
          </a:prstGeom>
          <a:noFill/>
        </p:spPr>
      </p:pic>
      <p:sp>
        <p:nvSpPr>
          <p:cNvPr id="3" name="文字版面配置區 2"/>
          <p:cNvSpPr>
            <a:spLocks noGrp="1"/>
          </p:cNvSpPr>
          <p:nvPr/>
        </p:nvSpPr>
        <p:spPr>
          <a:xfrm>
            <a:off x="2404929" y="548174"/>
            <a:ext cx="8424936" cy="1152128"/>
          </a:xfrm>
          <a:prstGeom prst="rect">
            <a:avLst/>
          </a:prstGeom>
        </p:spPr>
        <p:txBody>
          <a:bodyPr anchor="ctr" anchorCtr="0"/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4000" b="1" kern="120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微軟正黑體" charset="0"/>
                <a:ea typeface="微軟正黑體" charset="0"/>
              </a:rPr>
              <a:t>Java EE</a:t>
            </a:r>
            <a:r>
              <a:rPr lang="zh-TW" altLang="en-US" dirty="0" smtClean="0">
                <a:latin typeface="微軟正黑體" charset="0"/>
                <a:ea typeface="微軟正黑體" charset="0"/>
              </a:rPr>
              <a:t> 技術架構圖</a:t>
            </a:r>
            <a:endParaRPr lang="zh-TW" altLang="en-US" dirty="0">
              <a:latin typeface="微軟正黑體" charset="0"/>
              <a:ea typeface="微軟正黑體" charset="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7926556" y="1810410"/>
            <a:ext cx="1728192" cy="43204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latin typeface="微軟正黑體" charset="0"/>
                <a:ea typeface="微軟正黑體" charset="0"/>
              </a:rPr>
              <a:t>運行在客戶端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7949545" y="3374395"/>
            <a:ext cx="1728192" cy="43204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latin typeface="微軟正黑體" charset="0"/>
                <a:ea typeface="微軟正黑體" charset="0"/>
              </a:rPr>
              <a:t>運行在伺服器端的</a:t>
            </a:r>
            <a:endParaRPr lang="en-US" altLang="zh-TW" sz="1400" b="1" dirty="0" smtClean="0">
              <a:latin typeface="微軟正黑體" charset="0"/>
              <a:ea typeface="微軟正黑體" charset="0"/>
            </a:endParaRPr>
          </a:p>
          <a:p>
            <a:pPr algn="ctr"/>
            <a:r>
              <a:rPr lang="en-US" altLang="zh-TW" sz="1400" b="1" dirty="0" smtClean="0">
                <a:latin typeface="微軟正黑體" charset="0"/>
                <a:ea typeface="微軟正黑體" charset="0"/>
              </a:rPr>
              <a:t>Web</a:t>
            </a:r>
            <a:r>
              <a:rPr lang="zh-TW" altLang="en-US" sz="1400" b="1" dirty="0" smtClean="0">
                <a:latin typeface="微軟正黑體" charset="0"/>
                <a:ea typeface="微軟正黑體" charset="0"/>
              </a:rPr>
              <a:t>組件</a:t>
            </a:r>
            <a:endParaRPr lang="zh-TW" altLang="en-US" sz="1400" b="1" dirty="0">
              <a:latin typeface="微軟正黑體" charset="0"/>
              <a:ea typeface="微軟正黑體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949545" y="4494798"/>
            <a:ext cx="1728192" cy="43204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latin typeface="微軟正黑體" charset="0"/>
                <a:ea typeface="微軟正黑體" charset="0"/>
              </a:rPr>
              <a:t>運行在伺服器端的</a:t>
            </a:r>
            <a:endParaRPr lang="en-US" altLang="zh-TW" sz="1400" b="1" dirty="0" smtClean="0">
              <a:latin typeface="微軟正黑體" charset="0"/>
              <a:ea typeface="微軟正黑體" charset="0"/>
            </a:endParaRPr>
          </a:p>
          <a:p>
            <a:pPr algn="ctr"/>
            <a:r>
              <a:rPr lang="zh-TW" altLang="en-US" sz="1400" b="1" dirty="0" smtClean="0">
                <a:latin typeface="微軟正黑體" charset="0"/>
                <a:ea typeface="微軟正黑體" charset="0"/>
              </a:rPr>
              <a:t>業務邏輯組件</a:t>
            </a:r>
            <a:endParaRPr lang="zh-TW" altLang="en-US" sz="1400" b="1" dirty="0">
              <a:latin typeface="微軟正黑體" charset="0"/>
              <a:ea typeface="微軟正黑體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1972881" y="3336295"/>
            <a:ext cx="9001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1982406" y="4286116"/>
            <a:ext cx="9001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982406" y="5310227"/>
            <a:ext cx="9001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1972881" y="1772310"/>
            <a:ext cx="9001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972881" y="6244049"/>
            <a:ext cx="9001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134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987550" y="1781175"/>
            <a:ext cx="8472805" cy="3518535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>
              <a:latin typeface="微軟正黑體" charset="0"/>
              <a:ea typeface="微軟正黑體" charset="0"/>
              <a:sym typeface="+mn-ea"/>
            </a:endParaRPr>
          </a:p>
        </p:txBody>
      </p:sp>
      <p:sp>
        <p:nvSpPr>
          <p:cNvPr id="43" name="文字版面配置區 2"/>
          <p:cNvSpPr>
            <a:spLocks noGrp="1"/>
          </p:cNvSpPr>
          <p:nvPr/>
        </p:nvSpPr>
        <p:spPr>
          <a:xfrm>
            <a:off x="2117725" y="691515"/>
            <a:ext cx="8425180" cy="888365"/>
          </a:xfrm>
          <a:prstGeom prst="rect">
            <a:avLst/>
          </a:prstGeom>
        </p:spPr>
        <p:txBody>
          <a:bodyPr anchor="ctr" anchorCtr="0"/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4000" b="1" kern="120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微軟正黑體" charset="0"/>
                <a:ea typeface="微軟正黑體" charset="0"/>
              </a:rPr>
              <a:t>BPM</a:t>
            </a:r>
            <a:r>
              <a:rPr lang="zh-TW" altLang="en-US" dirty="0" smtClean="0">
                <a:latin typeface="微軟正黑體" charset="0"/>
                <a:ea typeface="微軟正黑體" charset="0"/>
              </a:rPr>
              <a:t>產品佈署架構圖</a:t>
            </a:r>
            <a:r>
              <a:rPr lang="en-US" altLang="zh-TW" dirty="0" smtClean="0">
                <a:latin typeface="微軟正黑體" charset="0"/>
                <a:ea typeface="微軟正黑體" charset="0"/>
              </a:rPr>
              <a:t>(1/3)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7090" y="2853055"/>
            <a:ext cx="1424305" cy="14243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88730" y="3138170"/>
            <a:ext cx="1353185" cy="135318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351145" y="4361815"/>
            <a:ext cx="267462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JBOSS</a:t>
            </a:r>
          </a:p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(NaNaWeb.war</a:t>
            </a:r>
            <a:r>
              <a:rPr lang="zh-TW" altLang="en-US" sz="1400">
                <a:latin typeface="微軟正黑體" charset="0"/>
                <a:ea typeface="微軟正黑體" charset="0"/>
              </a:rPr>
              <a:t>、</a:t>
            </a:r>
            <a:r>
              <a:rPr lang="en-US" altLang="zh-TW" sz="1400">
                <a:latin typeface="微軟正黑體" charset="0"/>
                <a:ea typeface="微軟正黑體" charset="0"/>
              </a:rPr>
              <a:t>nana-app.ear</a:t>
            </a:r>
            <a:r>
              <a:rPr lang="en-US" sz="1400">
                <a:latin typeface="微軟正黑體" charset="0"/>
                <a:ea typeface="微軟正黑體" charset="0"/>
              </a:rPr>
              <a:t>)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3505" y="4147185"/>
            <a:ext cx="763270" cy="76327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0540" y="2779395"/>
            <a:ext cx="1315085" cy="13150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>
                  <a:alpha val="100000"/>
                </a:srgbClr>
              </a:clrFrom>
              <a:clrTo>
                <a:srgbClr val="FDFD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250" y="4147185"/>
            <a:ext cx="1036320" cy="662305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4851400" y="3499485"/>
            <a:ext cx="360045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8312785" y="3499485"/>
            <a:ext cx="360045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981835" y="1769745"/>
            <a:ext cx="2524125" cy="57213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>
                <a:latin typeface="微軟正黑體" charset="0"/>
                <a:ea typeface="微軟正黑體" charset="0"/>
                <a:sym typeface="+mn-ea"/>
              </a:rPr>
              <a:t>1. War</a:t>
            </a:r>
            <a:r>
              <a:rPr lang="zh-TW" altLang="en-US">
                <a:latin typeface="微軟正黑體" charset="0"/>
                <a:ea typeface="微軟正黑體" charset="0"/>
                <a:sym typeface="+mn-ea"/>
              </a:rPr>
              <a:t>與</a:t>
            </a:r>
            <a:r>
              <a:rPr lang="en-US" altLang="zh-TW">
                <a:latin typeface="微軟正黑體" charset="0"/>
                <a:ea typeface="微軟正黑體" charset="0"/>
                <a:sym typeface="+mn-ea"/>
              </a:rPr>
              <a:t>Ear</a:t>
            </a:r>
            <a:r>
              <a:rPr lang="zh-TW" altLang="en-US">
                <a:latin typeface="微軟正黑體" charset="0"/>
                <a:ea typeface="微軟正黑體" charset="0"/>
                <a:sym typeface="+mn-ea"/>
              </a:rPr>
              <a:t>一同佈署</a:t>
            </a:r>
          </a:p>
        </p:txBody>
      </p:sp>
      <p:sp>
        <p:nvSpPr>
          <p:cNvPr id="15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135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版面配置區 2"/>
          <p:cNvSpPr>
            <a:spLocks noGrp="1"/>
          </p:cNvSpPr>
          <p:nvPr/>
        </p:nvSpPr>
        <p:spPr>
          <a:xfrm>
            <a:off x="1974215" y="619760"/>
            <a:ext cx="8425180" cy="888365"/>
          </a:xfrm>
          <a:prstGeom prst="rect">
            <a:avLst/>
          </a:prstGeom>
        </p:spPr>
        <p:txBody>
          <a:bodyPr anchor="ctr" anchorCtr="0"/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4000" b="1" kern="120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微軟正黑體" charset="0"/>
                <a:ea typeface="微軟正黑體" charset="0"/>
              </a:rPr>
              <a:t>BPM</a:t>
            </a:r>
            <a:r>
              <a:rPr lang="zh-TW" altLang="en-US" dirty="0" smtClean="0">
                <a:latin typeface="微軟正黑體" charset="0"/>
                <a:ea typeface="微軟正黑體" charset="0"/>
              </a:rPr>
              <a:t>產品佈署架構圖</a:t>
            </a:r>
            <a:r>
              <a:rPr lang="en-US" altLang="zh-TW" dirty="0" smtClean="0">
                <a:latin typeface="微軟正黑體" charset="0"/>
                <a:ea typeface="微軟正黑體" charset="0"/>
              </a:rPr>
              <a:t>(2/3)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7255" y="2709545"/>
            <a:ext cx="1424305" cy="14243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3425" y="2637155"/>
            <a:ext cx="1424305" cy="14243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9260" y="3066415"/>
            <a:ext cx="1353185" cy="135318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131310" y="4218305"/>
            <a:ext cx="2674620" cy="960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JBOSS</a:t>
            </a:r>
          </a:p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WebContainer</a:t>
            </a:r>
          </a:p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(NaNaWeb.war</a:t>
            </a:r>
            <a:r>
              <a:rPr lang="zh-TW" altLang="en-US" sz="1400">
                <a:latin typeface="微軟正黑體" charset="0"/>
                <a:ea typeface="微軟正黑體" charset="0"/>
              </a:rPr>
              <a:t>、</a:t>
            </a:r>
          </a:p>
          <a:p>
            <a:pPr algn="ctr"/>
            <a:r>
              <a:rPr lang="en-US" altLang="zh-TW" sz="1400">
                <a:latin typeface="微軟正黑體" charset="0"/>
                <a:ea typeface="微軟正黑體" charset="0"/>
              </a:rPr>
              <a:t>nana-app.ear</a:t>
            </a:r>
            <a:r>
              <a:rPr lang="en-US" sz="1400">
                <a:latin typeface="微軟正黑體" charset="0"/>
                <a:ea typeface="微軟正黑體" charset="0"/>
              </a:rPr>
              <a:t>)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506845" y="4218940"/>
            <a:ext cx="2674620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JBOSS</a:t>
            </a:r>
          </a:p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EJBContainer</a:t>
            </a:r>
          </a:p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(</a:t>
            </a:r>
            <a:r>
              <a:rPr lang="en-US" altLang="zh-TW" sz="1400">
                <a:latin typeface="微軟正黑體" charset="0"/>
                <a:ea typeface="微軟正黑體" charset="0"/>
              </a:rPr>
              <a:t>nana-app.ear</a:t>
            </a:r>
            <a:r>
              <a:rPr lang="en-US" sz="1400">
                <a:latin typeface="微軟正黑體" charset="0"/>
                <a:ea typeface="微軟正黑體" charset="0"/>
              </a:rPr>
              <a:t>)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0690" y="4075430"/>
            <a:ext cx="763270" cy="76327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7725" y="2707640"/>
            <a:ext cx="1315085" cy="13150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>
                  <a:alpha val="100000"/>
                </a:srgbClr>
              </a:clrFrom>
              <a:clrTo>
                <a:srgbClr val="FDFD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9435" y="4075430"/>
            <a:ext cx="1036320" cy="662305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3918585" y="3427730"/>
            <a:ext cx="360045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6510655" y="3427730"/>
            <a:ext cx="360045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8743315" y="3427730"/>
            <a:ext cx="360045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69745" y="1692910"/>
            <a:ext cx="8835390" cy="3886200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>
              <a:latin typeface="微軟正黑體" charset="0"/>
              <a:ea typeface="微軟正黑體" charset="0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58315" y="1700530"/>
            <a:ext cx="2524125" cy="57213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>
                <a:latin typeface="微軟正黑體" charset="0"/>
                <a:ea typeface="微軟正黑體" charset="0"/>
                <a:sym typeface="+mn-ea"/>
              </a:rPr>
              <a:t>2. War</a:t>
            </a:r>
            <a:r>
              <a:rPr lang="zh-TW" altLang="en-US">
                <a:latin typeface="微軟正黑體" charset="0"/>
                <a:ea typeface="微軟正黑體" charset="0"/>
                <a:sym typeface="+mn-ea"/>
              </a:rPr>
              <a:t>與</a:t>
            </a:r>
            <a:r>
              <a:rPr lang="en-US" altLang="zh-TW">
                <a:latin typeface="微軟正黑體" charset="0"/>
                <a:ea typeface="微軟正黑體" charset="0"/>
                <a:sym typeface="+mn-ea"/>
              </a:rPr>
              <a:t>Ear</a:t>
            </a:r>
            <a:r>
              <a:rPr lang="zh-TW" altLang="en-US">
                <a:latin typeface="微軟正黑體" charset="0"/>
                <a:ea typeface="微軟正黑體" charset="0"/>
                <a:sym typeface="+mn-ea"/>
              </a:rPr>
              <a:t>分開佈署</a:t>
            </a:r>
          </a:p>
        </p:txBody>
      </p:sp>
      <p:sp>
        <p:nvSpPr>
          <p:cNvPr id="1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136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版面配置區 2"/>
          <p:cNvSpPr>
            <a:spLocks noGrp="1"/>
          </p:cNvSpPr>
          <p:nvPr/>
        </p:nvSpPr>
        <p:spPr>
          <a:xfrm>
            <a:off x="2261235" y="404495"/>
            <a:ext cx="8425180" cy="888365"/>
          </a:xfrm>
          <a:prstGeom prst="rect">
            <a:avLst/>
          </a:prstGeom>
        </p:spPr>
        <p:txBody>
          <a:bodyPr anchor="ctr" anchorCtr="0"/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4000" b="1" kern="120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微軟正黑體" charset="0"/>
                <a:ea typeface="微軟正黑體" charset="0"/>
              </a:rPr>
              <a:t>BPM</a:t>
            </a:r>
            <a:r>
              <a:rPr lang="zh-TW" altLang="en-US" dirty="0" smtClean="0">
                <a:latin typeface="微軟正黑體" charset="0"/>
                <a:ea typeface="微軟正黑體" charset="0"/>
              </a:rPr>
              <a:t>產品佈署架構圖</a:t>
            </a:r>
            <a:r>
              <a:rPr lang="en-US" altLang="zh-TW" dirty="0" smtClean="0">
                <a:latin typeface="微軟正黑體" charset="0"/>
                <a:ea typeface="微軟正黑體" charset="0"/>
              </a:rPr>
              <a:t>(3/3)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600" y="1704975"/>
            <a:ext cx="1146175" cy="11461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2020" y="3430270"/>
            <a:ext cx="1146175" cy="1146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2135" y="3500755"/>
            <a:ext cx="1353185" cy="135318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135880" y="2783205"/>
            <a:ext cx="306324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JBOSS</a:t>
            </a:r>
          </a:p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(NaNaWeb.war</a:t>
            </a:r>
            <a:r>
              <a:rPr lang="zh-TW" altLang="en-US" sz="1400">
                <a:latin typeface="微軟正黑體" charset="0"/>
                <a:ea typeface="微軟正黑體" charset="0"/>
              </a:rPr>
              <a:t>、</a:t>
            </a:r>
            <a:r>
              <a:rPr lang="en-US" altLang="zh-TW" sz="1400">
                <a:latin typeface="微軟正黑體" charset="0"/>
                <a:ea typeface="微軟正黑體" charset="0"/>
              </a:rPr>
              <a:t>nana-app.ear</a:t>
            </a:r>
            <a:r>
              <a:rPr lang="en-US" sz="1400">
                <a:latin typeface="微軟正黑體" charset="0"/>
                <a:ea typeface="微軟正黑體" charset="0"/>
              </a:rPr>
              <a:t>)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8240" y="2568575"/>
            <a:ext cx="521335" cy="52133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0540" y="1774825"/>
            <a:ext cx="898525" cy="89852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>
                  <a:alpha val="100000"/>
                </a:srgbClr>
              </a:clrFrom>
              <a:clrTo>
                <a:srgbClr val="FDFD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250" y="2640330"/>
            <a:ext cx="708025" cy="452755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4780915" y="2133600"/>
            <a:ext cx="360045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8671560" y="3714750"/>
            <a:ext cx="360045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56765" y="1190625"/>
            <a:ext cx="8835390" cy="5490845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>
              <a:latin typeface="微軟正黑體" charset="0"/>
              <a:ea typeface="微軟正黑體" charset="0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45335" y="1196340"/>
            <a:ext cx="2524125" cy="51816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>
                <a:latin typeface="微軟正黑體" charset="0"/>
                <a:ea typeface="微軟正黑體" charset="0"/>
                <a:sym typeface="+mn-ea"/>
              </a:rPr>
              <a:t>3. </a:t>
            </a:r>
            <a:r>
              <a:rPr lang="zh-TW" altLang="en-US">
                <a:latin typeface="微軟正黑體" charset="0"/>
                <a:ea typeface="微軟正黑體" charset="0"/>
                <a:sym typeface="+mn-ea"/>
              </a:rPr>
              <a:t>因應效能問題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1415" y="4150995"/>
            <a:ext cx="521335" cy="5213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3715" y="3357245"/>
            <a:ext cx="898525" cy="8985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>
                  <a:alpha val="100000"/>
                </a:srgbClr>
              </a:clrFrom>
              <a:clrTo>
                <a:srgbClr val="FDFD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5425" y="4222750"/>
            <a:ext cx="708025" cy="452755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4784090" y="3644265"/>
            <a:ext cx="360045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119370" y="4488815"/>
            <a:ext cx="306324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JBOSS</a:t>
            </a:r>
          </a:p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(NaNaWeb.war</a:t>
            </a:r>
            <a:r>
              <a:rPr lang="zh-TW" altLang="en-US" sz="1400">
                <a:latin typeface="微軟正黑體" charset="0"/>
                <a:ea typeface="微軟正黑體" charset="0"/>
              </a:rPr>
              <a:t>、</a:t>
            </a:r>
            <a:r>
              <a:rPr lang="en-US" altLang="zh-TW" sz="1400">
                <a:latin typeface="微軟正黑體" charset="0"/>
                <a:ea typeface="微軟正黑體" charset="0"/>
              </a:rPr>
              <a:t>nana-app.ear</a:t>
            </a:r>
            <a:r>
              <a:rPr lang="en-US" sz="1400">
                <a:latin typeface="微軟正黑體" charset="0"/>
                <a:ea typeface="微軟正黑體" charset="0"/>
              </a:rPr>
              <a:t>)</a:t>
            </a:r>
          </a:p>
        </p:txBody>
      </p:sp>
      <p:sp>
        <p:nvSpPr>
          <p:cNvPr id="19" name="向右箭號 18"/>
          <p:cNvSpPr/>
          <p:nvPr/>
        </p:nvSpPr>
        <p:spPr>
          <a:xfrm rot="1620000">
            <a:off x="8636635" y="2183130"/>
            <a:ext cx="360045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20" name="向右箭號 19"/>
          <p:cNvSpPr/>
          <p:nvPr/>
        </p:nvSpPr>
        <p:spPr>
          <a:xfrm rot="20160000">
            <a:off x="8709025" y="5352415"/>
            <a:ext cx="360045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510" y="5064125"/>
            <a:ext cx="1146175" cy="1146175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5102860" y="6180455"/>
            <a:ext cx="306324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JBOSS</a:t>
            </a:r>
          </a:p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(NaNaWeb.war</a:t>
            </a:r>
            <a:r>
              <a:rPr lang="zh-TW" altLang="en-US" sz="1400">
                <a:latin typeface="微軟正黑體" charset="0"/>
                <a:ea typeface="微軟正黑體" charset="0"/>
              </a:rPr>
              <a:t>、</a:t>
            </a:r>
            <a:r>
              <a:rPr lang="en-US" altLang="zh-TW" sz="1400">
                <a:latin typeface="微軟正黑體" charset="0"/>
                <a:ea typeface="微軟正黑體" charset="0"/>
              </a:rPr>
              <a:t>nana-app.ear</a:t>
            </a:r>
            <a:r>
              <a:rPr lang="en-US" sz="1400">
                <a:latin typeface="微軟正黑體" charset="0"/>
                <a:ea typeface="微軟正黑體" charset="0"/>
              </a:rPr>
              <a:t>)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2510" y="5119370"/>
            <a:ext cx="1146175" cy="11461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4155" y="4653280"/>
            <a:ext cx="1296670" cy="111506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8210" y="5302250"/>
            <a:ext cx="1296670" cy="111506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1960" y="5589270"/>
            <a:ext cx="1296670" cy="1115060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3629025" y="5012690"/>
            <a:ext cx="84709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Tiptop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3773805" y="5949315"/>
            <a:ext cx="84709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HRM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2044700" y="6236335"/>
            <a:ext cx="102489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微軟正黑體" charset="0"/>
                <a:ea typeface="微軟正黑體" charset="0"/>
              </a:rPr>
              <a:t>Workflow</a:t>
            </a:r>
          </a:p>
        </p:txBody>
      </p:sp>
      <p:sp>
        <p:nvSpPr>
          <p:cNvPr id="33" name="向右箭號 32"/>
          <p:cNvSpPr/>
          <p:nvPr/>
        </p:nvSpPr>
        <p:spPr>
          <a:xfrm>
            <a:off x="4784090" y="5421630"/>
            <a:ext cx="360045" cy="5759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3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137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/>
          <p:nvPr/>
        </p:nvSpPr>
        <p:spPr>
          <a:xfrm>
            <a:off x="2261166" y="620688"/>
            <a:ext cx="8568952" cy="72008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B/S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產品架構概略說明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(1/2)</a:t>
            </a:r>
          </a:p>
        </p:txBody>
      </p:sp>
      <p:sp>
        <p:nvSpPr>
          <p:cNvPr id="6" name="矩形 5"/>
          <p:cNvSpPr/>
          <p:nvPr/>
        </p:nvSpPr>
        <p:spPr>
          <a:xfrm>
            <a:off x="1973134" y="1628800"/>
            <a:ext cx="2232248" cy="410445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charset="0"/>
              <a:ea typeface="微軟正黑體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49398" y="1628800"/>
            <a:ext cx="6480720" cy="20882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charset="0"/>
              <a:ea typeface="微軟正黑體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73134" y="1628800"/>
            <a:ext cx="82586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charset="0"/>
                <a:ea typeface="微軟正黑體" charset="0"/>
              </a:rPr>
              <a:t>Client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349398" y="1628800"/>
            <a:ext cx="145007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charset="0"/>
                <a:ea typeface="微軟正黑體" charset="0"/>
              </a:rPr>
              <a:t>Web Server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1206" y="2060848"/>
            <a:ext cx="10081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4349398" y="3861048"/>
            <a:ext cx="6480720" cy="18722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349398" y="3861048"/>
            <a:ext cx="1283365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charset="0"/>
                <a:ea typeface="微軟正黑體" charset="0"/>
              </a:rPr>
              <a:t>AP Server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5789558" y="2348880"/>
            <a:ext cx="2232248" cy="5760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charset="0"/>
                <a:ea typeface="微軟正黑體" charset="0"/>
              </a:rPr>
              <a:t>XXXAction.java</a:t>
            </a: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629318" y="2492896"/>
            <a:ext cx="21602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5789558" y="3501008"/>
            <a:ext cx="3024336" cy="57606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charset="0"/>
                <a:ea typeface="微軟正黑體" charset="0"/>
              </a:rPr>
              <a:t>OOODelegate.java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5213494" y="4653136"/>
            <a:ext cx="2160240" cy="57606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charset="0"/>
                <a:ea typeface="微軟正黑體" charset="0"/>
              </a:rPr>
              <a:t>OOOBean.java</a:t>
            </a:r>
          </a:p>
        </p:txBody>
      </p:sp>
      <p:sp>
        <p:nvSpPr>
          <p:cNvPr id="17" name="圓柱 16"/>
          <p:cNvSpPr/>
          <p:nvPr/>
        </p:nvSpPr>
        <p:spPr>
          <a:xfrm>
            <a:off x="8525862" y="5949280"/>
            <a:ext cx="1610221" cy="792088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charset="0"/>
                <a:ea typeface="微軟正黑體" charset="0"/>
              </a:rPr>
              <a:t>DB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013694" y="2924944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7005817" y="4077072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389958" y="5229200"/>
            <a:ext cx="0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9173934" y="5229200"/>
            <a:ext cx="0" cy="93610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6573769" y="4077072"/>
            <a:ext cx="0" cy="57606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629318" y="2636912"/>
            <a:ext cx="2160240" cy="165618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6581646" y="2924944"/>
            <a:ext cx="0" cy="57606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230"/>
          <p:cNvSpPr txBox="1">
            <a:spLocks noChangeArrowheads="1"/>
          </p:cNvSpPr>
          <p:nvPr/>
        </p:nvSpPr>
        <p:spPr bwMode="auto">
          <a:xfrm>
            <a:off x="5979537" y="3068960"/>
            <a:ext cx="746125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9.</a:t>
            </a:r>
            <a:r>
              <a:rPr lang="zh-CN" altLang="en-US" sz="1200" dirty="0" smtClean="0">
                <a:latin typeface="微軟正黑體" charset="0"/>
                <a:ea typeface="微軟正黑體" charset="0"/>
              </a:rPr>
              <a:t>返回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50" name="TextBox 230"/>
          <p:cNvSpPr txBox="1">
            <a:spLocks noChangeArrowheads="1"/>
          </p:cNvSpPr>
          <p:nvPr/>
        </p:nvSpPr>
        <p:spPr bwMode="auto">
          <a:xfrm>
            <a:off x="5725427" y="4221088"/>
            <a:ext cx="100023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8.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處理資料後</a:t>
            </a:r>
            <a:r>
              <a:rPr lang="zh-CN" altLang="en-US" sz="1200" dirty="0" smtClean="0">
                <a:latin typeface="微軟正黑體" charset="0"/>
                <a:ea typeface="微軟正黑體" charset="0"/>
              </a:rPr>
              <a:t>返回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51" name="TextBox 230"/>
          <p:cNvSpPr txBox="1">
            <a:spLocks noChangeArrowheads="1"/>
          </p:cNvSpPr>
          <p:nvPr/>
        </p:nvSpPr>
        <p:spPr bwMode="auto">
          <a:xfrm>
            <a:off x="8571825" y="5445224"/>
            <a:ext cx="746125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6.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回傳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57" name="TextBox 230"/>
          <p:cNvSpPr txBox="1">
            <a:spLocks noChangeArrowheads="1"/>
          </p:cNvSpPr>
          <p:nvPr/>
        </p:nvSpPr>
        <p:spPr bwMode="auto">
          <a:xfrm>
            <a:off x="4277390" y="2204864"/>
            <a:ext cx="158417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微軟正黑體" charset="0"/>
                <a:ea typeface="微軟正黑體" charset="0"/>
              </a:rPr>
              <a:t>1.su</a:t>
            </a:r>
            <a:r>
              <a:rPr lang="en-US" altLang="zh-TW" sz="1200" dirty="0" smtClean="0">
                <a:latin typeface="微軟正黑體" charset="0"/>
                <a:ea typeface="微軟正黑體" charset="0"/>
              </a:rPr>
              <a:t>bmit()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013694" y="3068960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2</a:t>
            </a:r>
            <a:r>
              <a:rPr lang="en-US" altLang="zh-CN" sz="1200" dirty="0" smtClean="0">
                <a:latin typeface="微軟正黑體" charset="0"/>
                <a:ea typeface="微軟正黑體" charset="0"/>
              </a:rPr>
              <a:t>.</a:t>
            </a:r>
            <a:r>
              <a:rPr lang="zh-CN" altLang="en-US" sz="1200" dirty="0" smtClean="0">
                <a:latin typeface="微軟正黑體" charset="0"/>
                <a:ea typeface="微軟正黑體" charset="0"/>
              </a:rPr>
              <a:t> 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調用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05817" y="4232121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3</a:t>
            </a:r>
            <a:r>
              <a:rPr lang="en-US" altLang="zh-CN" sz="1200" dirty="0" smtClean="0">
                <a:latin typeface="微軟正黑體" charset="0"/>
                <a:ea typeface="微軟正黑體" charset="0"/>
              </a:rPr>
              <a:t>.</a:t>
            </a:r>
            <a:r>
              <a:rPr lang="zh-CN" altLang="en-US" sz="1200" dirty="0" smtClean="0">
                <a:latin typeface="微軟正黑體" charset="0"/>
                <a:ea typeface="微軟正黑體" charset="0"/>
              </a:rPr>
              <a:t> 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調用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480029" y="5373216"/>
            <a:ext cx="809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 smtClean="0">
                <a:latin typeface="微軟正黑體" charset="0"/>
                <a:ea typeface="微軟正黑體" charset="0"/>
              </a:rPr>
              <a:t>5</a:t>
            </a:r>
            <a:r>
              <a:rPr lang="en-US" altLang="zh-CN" sz="1200" dirty="0" smtClean="0">
                <a:latin typeface="微軟正黑體" charset="0"/>
                <a:ea typeface="微軟正黑體" charset="0"/>
              </a:rPr>
              <a:t>.</a:t>
            </a:r>
            <a:r>
              <a:rPr lang="zh-CN" altLang="en-US" sz="1200" dirty="0" smtClean="0">
                <a:latin typeface="微軟正黑體" charset="0"/>
                <a:ea typeface="微軟正黑體" charset="0"/>
              </a:rPr>
              <a:t> 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取資料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8787848" y="4653136"/>
            <a:ext cx="1826246" cy="57606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charset="0"/>
                <a:ea typeface="微軟正黑體" charset="0"/>
              </a:rPr>
              <a:t>KKKDAO.java</a:t>
            </a: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7445742" y="4797152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H="1">
            <a:off x="7373734" y="5013176"/>
            <a:ext cx="1368152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230"/>
          <p:cNvSpPr txBox="1">
            <a:spLocks noChangeArrowheads="1"/>
          </p:cNvSpPr>
          <p:nvPr/>
        </p:nvSpPr>
        <p:spPr bwMode="auto">
          <a:xfrm>
            <a:off x="7445742" y="4983559"/>
            <a:ext cx="129614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 smtClean="0">
                <a:latin typeface="微軟正黑體" charset="0"/>
                <a:ea typeface="微軟正黑體" charset="0"/>
              </a:rPr>
              <a:t>7.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回傳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797905" y="4566761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4</a:t>
            </a:r>
            <a:r>
              <a:rPr lang="en-US" altLang="zh-CN" sz="1200" dirty="0" smtClean="0">
                <a:latin typeface="微軟正黑體" charset="0"/>
                <a:ea typeface="微軟正黑體" charset="0"/>
              </a:rPr>
              <a:t>.</a:t>
            </a:r>
            <a:r>
              <a:rPr lang="zh-CN" altLang="en-US" sz="1200" dirty="0" smtClean="0">
                <a:latin typeface="微軟正黑體" charset="0"/>
                <a:ea typeface="微軟正黑體" charset="0"/>
              </a:rPr>
              <a:t> 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調用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80" name="TextBox 230"/>
          <p:cNvSpPr txBox="1">
            <a:spLocks noChangeArrowheads="1"/>
          </p:cNvSpPr>
          <p:nvPr/>
        </p:nvSpPr>
        <p:spPr bwMode="auto">
          <a:xfrm rot="19344015">
            <a:off x="3557310" y="3334374"/>
            <a:ext cx="172819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10.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重導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grpSp>
        <p:nvGrpSpPr>
          <p:cNvPr id="19" name="群組 26"/>
          <p:cNvGrpSpPr/>
          <p:nvPr/>
        </p:nvGrpSpPr>
        <p:grpSpPr>
          <a:xfrm>
            <a:off x="2152294" y="3865364"/>
            <a:ext cx="1405016" cy="1656184"/>
            <a:chOff x="4374082" y="1224136"/>
            <a:chExt cx="4680520" cy="5517232"/>
          </a:xfrm>
        </p:grpSpPr>
        <p:grpSp>
          <p:nvGrpSpPr>
            <p:cNvPr id="21" name="群組 34"/>
            <p:cNvGrpSpPr/>
            <p:nvPr/>
          </p:nvGrpSpPr>
          <p:grpSpPr>
            <a:xfrm>
              <a:off x="4374082" y="1224136"/>
              <a:ext cx="4680520" cy="5517232"/>
              <a:chOff x="4374082" y="1224136"/>
              <a:chExt cx="4680520" cy="5517232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4374082" y="1224136"/>
                <a:ext cx="4680520" cy="55172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charset="0"/>
                  <a:ea typeface="微軟正黑體" charset="0"/>
                </a:endParaRPr>
              </a:p>
            </p:txBody>
          </p:sp>
          <p:grpSp>
            <p:nvGrpSpPr>
              <p:cNvPr id="23" name="群組 20"/>
              <p:cNvGrpSpPr/>
              <p:nvPr/>
            </p:nvGrpSpPr>
            <p:grpSpPr>
              <a:xfrm>
                <a:off x="4480774" y="1295919"/>
                <a:ext cx="4519935" cy="5328592"/>
                <a:chOff x="4499992" y="1412776"/>
                <a:chExt cx="4519935" cy="5328592"/>
              </a:xfrm>
            </p:grpSpPr>
            <p:pic>
              <p:nvPicPr>
                <p:cNvPr id="9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499992" y="1412776"/>
                  <a:ext cx="2239144" cy="22391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2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4583774" y="3645024"/>
                  <a:ext cx="4423106" cy="17298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3" name="Picture 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757251" y="2204864"/>
                  <a:ext cx="1566061" cy="14277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4" name="Picture 6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578896" y="5373216"/>
                  <a:ext cx="4441031" cy="13681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48188" y="5288508"/>
              <a:ext cx="4443237" cy="136815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  <p:pic>
        <p:nvPicPr>
          <p:cNvPr id="12290" name="Picture 2" descr="http://fc05.deviantart.net/fs70/f/2012/106/5/3/elegant_user_icon_2_by_ornorm-d4weel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89158" y="2708920"/>
            <a:ext cx="648072" cy="648072"/>
          </a:xfrm>
          <a:prstGeom prst="rect">
            <a:avLst/>
          </a:prstGeom>
          <a:noFill/>
        </p:spPr>
      </p:pic>
      <p:sp>
        <p:nvSpPr>
          <p:cNvPr id="46" name="矩形 45"/>
          <p:cNvSpPr/>
          <p:nvPr/>
        </p:nvSpPr>
        <p:spPr>
          <a:xfrm>
            <a:off x="9389958" y="5805264"/>
            <a:ext cx="558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 smtClean="0">
                <a:latin typeface="微軟正黑體" charset="0"/>
                <a:ea typeface="微軟正黑體" charset="0"/>
              </a:rPr>
              <a:t>ORM</a:t>
            </a:r>
          </a:p>
        </p:txBody>
      </p:sp>
      <p:sp>
        <p:nvSpPr>
          <p:cNvPr id="47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138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/>
          <p:nvPr/>
        </p:nvSpPr>
        <p:spPr>
          <a:xfrm>
            <a:off x="2117656" y="620688"/>
            <a:ext cx="8568952" cy="72008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en-US" altLang="zh-TW" sz="4000" b="1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  <a:sym typeface="+mn-ea"/>
              </a:rPr>
              <a:t>B/S</a:t>
            </a:r>
            <a:r>
              <a:rPr kumimoji="0" lang="zh-TW" altLang="en-US" sz="4000" b="1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  <a:sym typeface="+mn-ea"/>
              </a:rPr>
              <a:t>產品架構概略說明</a:t>
            </a:r>
            <a:r>
              <a:rPr kumimoji="0" lang="en-US" altLang="zh-TW" sz="4000" b="1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  <a:sym typeface="+mn-ea"/>
              </a:rPr>
              <a:t>(2/2)</a:t>
            </a:r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charset="0"/>
              <a:ea typeface="微軟正黑體" charset="0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29624" y="1844065"/>
            <a:ext cx="2232248" cy="410445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charset="0"/>
              <a:ea typeface="微軟正黑體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05888" y="1844065"/>
            <a:ext cx="6480720" cy="20882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charset="0"/>
              <a:ea typeface="微軟正黑體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29624" y="1844065"/>
            <a:ext cx="82586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charset="0"/>
                <a:ea typeface="微軟正黑體" charset="0"/>
              </a:rPr>
              <a:t>Client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205888" y="1844065"/>
            <a:ext cx="145007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charset="0"/>
                <a:ea typeface="微軟正黑體" charset="0"/>
              </a:rPr>
              <a:t>Web Server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7696" y="2276113"/>
            <a:ext cx="10081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4205888" y="4076313"/>
            <a:ext cx="6480720" cy="18722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205888" y="4076313"/>
            <a:ext cx="1283365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charset="0"/>
                <a:ea typeface="微軟正黑體" charset="0"/>
              </a:rPr>
              <a:t>AP Server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5646048" y="2564145"/>
            <a:ext cx="2232248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charset="0"/>
                <a:ea typeface="微軟正黑體" charset="0"/>
              </a:rPr>
              <a:t>XXXAccessor.java</a:t>
            </a: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485808" y="2708161"/>
            <a:ext cx="21602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5646048" y="3716273"/>
            <a:ext cx="3024336" cy="57606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charset="0"/>
                <a:ea typeface="微軟正黑體" charset="0"/>
              </a:rPr>
              <a:t>OOODelegate.java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4925968" y="4868401"/>
            <a:ext cx="2736304" cy="57606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charset="0"/>
                <a:ea typeface="微軟正黑體" charset="0"/>
              </a:rPr>
              <a:t>OOOManagerBean.java</a:t>
            </a:r>
          </a:p>
        </p:txBody>
      </p:sp>
      <p:sp>
        <p:nvSpPr>
          <p:cNvPr id="17" name="圓柱 16"/>
          <p:cNvSpPr/>
          <p:nvPr/>
        </p:nvSpPr>
        <p:spPr>
          <a:xfrm>
            <a:off x="8814435" y="6236335"/>
            <a:ext cx="1610360" cy="514985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charset="0"/>
                <a:ea typeface="微軟正黑體" charset="0"/>
              </a:rPr>
              <a:t>DB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6870184" y="3140209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862307" y="4292337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678496" y="5444465"/>
            <a:ext cx="0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9462472" y="5444465"/>
            <a:ext cx="0" cy="93610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6430259" y="4292337"/>
            <a:ext cx="0" cy="57606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485808" y="2852177"/>
            <a:ext cx="2160240" cy="165618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6438136" y="3140209"/>
            <a:ext cx="0" cy="57606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230"/>
          <p:cNvSpPr txBox="1">
            <a:spLocks noChangeArrowheads="1"/>
          </p:cNvSpPr>
          <p:nvPr/>
        </p:nvSpPr>
        <p:spPr bwMode="auto">
          <a:xfrm>
            <a:off x="5836027" y="3284225"/>
            <a:ext cx="746125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9.</a:t>
            </a:r>
            <a:r>
              <a:rPr lang="zh-CN" altLang="en-US" sz="1200" dirty="0" smtClean="0">
                <a:latin typeface="微軟正黑體" charset="0"/>
                <a:ea typeface="微軟正黑體" charset="0"/>
              </a:rPr>
              <a:t>返回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50" name="TextBox 230"/>
          <p:cNvSpPr txBox="1">
            <a:spLocks noChangeArrowheads="1"/>
          </p:cNvSpPr>
          <p:nvPr/>
        </p:nvSpPr>
        <p:spPr bwMode="auto">
          <a:xfrm>
            <a:off x="5828150" y="4508361"/>
            <a:ext cx="746125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8.</a:t>
            </a:r>
            <a:r>
              <a:rPr lang="zh-CN" altLang="en-US" sz="1200" dirty="0" smtClean="0">
                <a:latin typeface="微軟正黑體" charset="0"/>
                <a:ea typeface="微軟正黑體" charset="0"/>
              </a:rPr>
              <a:t>返回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51" name="TextBox 230"/>
          <p:cNvSpPr txBox="1">
            <a:spLocks noChangeArrowheads="1"/>
          </p:cNvSpPr>
          <p:nvPr/>
        </p:nvSpPr>
        <p:spPr bwMode="auto">
          <a:xfrm>
            <a:off x="8860363" y="5660489"/>
            <a:ext cx="746125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6.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回傳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57" name="TextBox 230"/>
          <p:cNvSpPr txBox="1">
            <a:spLocks noChangeArrowheads="1"/>
          </p:cNvSpPr>
          <p:nvPr/>
        </p:nvSpPr>
        <p:spPr bwMode="auto">
          <a:xfrm>
            <a:off x="3773840" y="2420129"/>
            <a:ext cx="1584176" cy="2882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1.Ajax</a:t>
            </a:r>
            <a:r>
              <a:rPr lang="zh-TW" altLang="en-US" sz="1200" b="1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傳遞</a:t>
            </a:r>
            <a:r>
              <a:rPr lang="en-US" altLang="zh-TW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request</a:t>
            </a:r>
          </a:p>
        </p:txBody>
      </p:sp>
      <p:sp>
        <p:nvSpPr>
          <p:cNvPr id="58" name="矩形 57"/>
          <p:cNvSpPr/>
          <p:nvPr/>
        </p:nvSpPr>
        <p:spPr>
          <a:xfrm>
            <a:off x="6870184" y="3284225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2</a:t>
            </a:r>
            <a:r>
              <a:rPr lang="en-US" altLang="zh-CN" sz="1200" dirty="0" smtClean="0">
                <a:latin typeface="微軟正黑體" charset="0"/>
                <a:ea typeface="微軟正黑體" charset="0"/>
              </a:rPr>
              <a:t>.</a:t>
            </a:r>
            <a:r>
              <a:rPr lang="zh-CN" altLang="en-US" sz="1200" dirty="0" smtClean="0">
                <a:latin typeface="微軟正黑體" charset="0"/>
                <a:ea typeface="微軟正黑體" charset="0"/>
              </a:rPr>
              <a:t> 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調用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862307" y="4447386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3</a:t>
            </a:r>
            <a:r>
              <a:rPr lang="en-US" altLang="zh-CN" sz="1200" dirty="0" smtClean="0">
                <a:latin typeface="微軟正黑體" charset="0"/>
                <a:ea typeface="微軟正黑體" charset="0"/>
              </a:rPr>
              <a:t>.</a:t>
            </a:r>
            <a:r>
              <a:rPr lang="zh-CN" altLang="en-US" sz="1200" dirty="0" smtClean="0">
                <a:latin typeface="微軟正黑體" charset="0"/>
                <a:ea typeface="微軟正黑體" charset="0"/>
              </a:rPr>
              <a:t> 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調用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772802" y="5588481"/>
            <a:ext cx="801370" cy="2882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5</a:t>
            </a:r>
            <a:r>
              <a:rPr lang="en-US" altLang="zh-CN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.</a:t>
            </a:r>
            <a:r>
              <a:rPr lang="zh-CN" altLang="en-US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 </a:t>
            </a:r>
            <a:r>
              <a:rPr lang="zh-TW" altLang="zh-CN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取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資料</a:t>
            </a:r>
            <a:endParaRPr lang="zh-CN" altLang="en-US" sz="1200" dirty="0">
              <a:solidFill>
                <a:srgbClr val="FF0000"/>
              </a:solidFill>
              <a:latin typeface="微軟正黑體" charset="0"/>
              <a:ea typeface="微軟正黑體" charset="0"/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8886190" y="4869180"/>
            <a:ext cx="1748155" cy="57594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charset="0"/>
                <a:ea typeface="微軟正黑體" charset="0"/>
              </a:rPr>
              <a:t>KKKDAO.java</a:t>
            </a: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7734300" y="5012690"/>
            <a:ext cx="10801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H="1" flipV="1">
            <a:off x="7678420" y="5212080"/>
            <a:ext cx="1080135" cy="63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230"/>
          <p:cNvSpPr txBox="1">
            <a:spLocks noChangeArrowheads="1"/>
          </p:cNvSpPr>
          <p:nvPr/>
        </p:nvSpPr>
        <p:spPr bwMode="auto">
          <a:xfrm>
            <a:off x="7590770" y="5270579"/>
            <a:ext cx="1296144" cy="2882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7.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回傳</a:t>
            </a:r>
            <a:endParaRPr lang="zh-CN" altLang="en-US" sz="1200" dirty="0">
              <a:solidFill>
                <a:srgbClr val="FF0000"/>
              </a:solidFill>
              <a:latin typeface="微軟正黑體" charset="0"/>
              <a:ea typeface="微軟正黑體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871178" y="4782026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4</a:t>
            </a:r>
            <a:r>
              <a:rPr lang="en-US" altLang="zh-CN" sz="1200" dirty="0" smtClean="0">
                <a:latin typeface="微軟正黑體" charset="0"/>
                <a:ea typeface="微軟正黑體" charset="0"/>
              </a:rPr>
              <a:t>.</a:t>
            </a:r>
            <a:r>
              <a:rPr lang="zh-CN" altLang="en-US" sz="1200" dirty="0" smtClean="0">
                <a:latin typeface="微軟正黑體" charset="0"/>
                <a:ea typeface="微軟正黑體" charset="0"/>
              </a:rPr>
              <a:t> </a:t>
            </a:r>
            <a:r>
              <a:rPr lang="zh-TW" altLang="en-US" sz="1200" dirty="0" smtClean="0">
                <a:latin typeface="微軟正黑體" charset="0"/>
                <a:ea typeface="微軟正黑體" charset="0"/>
              </a:rPr>
              <a:t>調用</a:t>
            </a:r>
            <a:endParaRPr lang="zh-CN" altLang="en-US" sz="1200" dirty="0">
              <a:latin typeface="微軟正黑體" charset="0"/>
              <a:ea typeface="微軟正黑體" charset="0"/>
            </a:endParaRPr>
          </a:p>
        </p:txBody>
      </p:sp>
      <p:sp>
        <p:nvSpPr>
          <p:cNvPr id="80" name="TextBox 230"/>
          <p:cNvSpPr txBox="1">
            <a:spLocks noChangeArrowheads="1"/>
          </p:cNvSpPr>
          <p:nvPr/>
        </p:nvSpPr>
        <p:spPr bwMode="auto">
          <a:xfrm rot="19344015">
            <a:off x="3413800" y="3549639"/>
            <a:ext cx="1728192" cy="2882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10. response</a:t>
            </a:r>
          </a:p>
        </p:txBody>
      </p:sp>
      <p:sp>
        <p:nvSpPr>
          <p:cNvPr id="83" name="TextBox 230"/>
          <p:cNvSpPr txBox="1">
            <a:spLocks noChangeArrowheads="1"/>
          </p:cNvSpPr>
          <p:nvPr/>
        </p:nvSpPr>
        <p:spPr bwMode="auto">
          <a:xfrm>
            <a:off x="2008784" y="3792091"/>
            <a:ext cx="1368152" cy="2882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11.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產生畫面</a:t>
            </a:r>
          </a:p>
        </p:txBody>
      </p:sp>
      <p:grpSp>
        <p:nvGrpSpPr>
          <p:cNvPr id="85" name="群組 26"/>
          <p:cNvGrpSpPr/>
          <p:nvPr/>
        </p:nvGrpSpPr>
        <p:grpSpPr>
          <a:xfrm>
            <a:off x="2008784" y="4080629"/>
            <a:ext cx="1405016" cy="1656184"/>
            <a:chOff x="4374082" y="1224136"/>
            <a:chExt cx="4680520" cy="5517232"/>
          </a:xfrm>
        </p:grpSpPr>
        <p:grpSp>
          <p:nvGrpSpPr>
            <p:cNvPr id="86" name="群組 34"/>
            <p:cNvGrpSpPr/>
            <p:nvPr/>
          </p:nvGrpSpPr>
          <p:grpSpPr>
            <a:xfrm>
              <a:off x="4374082" y="1224136"/>
              <a:ext cx="4680520" cy="5517232"/>
              <a:chOff x="4374082" y="1224136"/>
              <a:chExt cx="4680520" cy="5517232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4374082" y="1224136"/>
                <a:ext cx="4680520" cy="55172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charset="0"/>
                  <a:ea typeface="微軟正黑體" charset="0"/>
                </a:endParaRPr>
              </a:p>
            </p:txBody>
          </p:sp>
          <p:grpSp>
            <p:nvGrpSpPr>
              <p:cNvPr id="89" name="群組 20"/>
              <p:cNvGrpSpPr/>
              <p:nvPr/>
            </p:nvGrpSpPr>
            <p:grpSpPr>
              <a:xfrm>
                <a:off x="4480774" y="1295919"/>
                <a:ext cx="4519935" cy="5328592"/>
                <a:chOff x="4499992" y="1412776"/>
                <a:chExt cx="4519935" cy="5328592"/>
              </a:xfrm>
            </p:grpSpPr>
            <p:pic>
              <p:nvPicPr>
                <p:cNvPr id="91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499992" y="1412776"/>
                  <a:ext cx="2239144" cy="22391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2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4583774" y="3645024"/>
                  <a:ext cx="4423106" cy="17298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3" name="Picture 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757251" y="2204864"/>
                  <a:ext cx="1566061" cy="14277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4" name="Picture 6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578896" y="5373216"/>
                  <a:ext cx="4441031" cy="13681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48188" y="5288508"/>
              <a:ext cx="4443237" cy="136815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  <p:pic>
        <p:nvPicPr>
          <p:cNvPr id="12290" name="Picture 2" descr="http://fc05.deviantart.net/fs70/f/2012/106/5/3/elegant_user_icon_2_by_ornorm-d4weel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45648" y="2924185"/>
            <a:ext cx="648072" cy="648072"/>
          </a:xfrm>
          <a:prstGeom prst="rect">
            <a:avLst/>
          </a:prstGeom>
          <a:noFill/>
        </p:spPr>
      </p:pic>
      <p:sp>
        <p:nvSpPr>
          <p:cNvPr id="19" name="文字版面配置區 18"/>
          <p:cNvSpPr>
            <a:spLocks noGrp="1"/>
          </p:cNvSpPr>
          <p:nvPr>
            <p:ph type="body" sz="half" idx="2"/>
          </p:nvPr>
        </p:nvSpPr>
        <p:spPr>
          <a:xfrm>
            <a:off x="1814830" y="1452880"/>
            <a:ext cx="7818755" cy="376555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1400">
                <a:latin typeface="微軟正黑體" charset="0"/>
                <a:ea typeface="微軟正黑體" charset="0"/>
              </a:rPr>
              <a:t>延續前一頁，重導致某一頁面後，特定資料再透過</a:t>
            </a:r>
            <a:r>
              <a:rPr lang="en-US" altLang="zh-TW" sz="1400">
                <a:latin typeface="微軟正黑體" charset="0"/>
                <a:ea typeface="微軟正黑體" charset="0"/>
              </a:rPr>
              <a:t>ajax</a:t>
            </a:r>
            <a:r>
              <a:rPr lang="zh-TW" altLang="en-US" sz="1400">
                <a:latin typeface="微軟正黑體" charset="0"/>
                <a:ea typeface="微軟正黑體" charset="0"/>
              </a:rPr>
              <a:t>動態改變畫面</a:t>
            </a:r>
          </a:p>
        </p:txBody>
      </p:sp>
      <p:sp>
        <p:nvSpPr>
          <p:cNvPr id="47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139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57" y="710486"/>
            <a:ext cx="9349380" cy="594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5232400" y="549040"/>
            <a:ext cx="2595563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絕對位置表單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設計器</a:t>
            </a:r>
          </a:p>
        </p:txBody>
      </p:sp>
      <p:sp>
        <p:nvSpPr>
          <p:cNvPr id="25" name="矩形 24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6" name="矩形 25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7" name="矩形 26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28" name="矩形 27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29" name="矩形 28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2" name="流程圖: 抽選 31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757045" y="1177925"/>
            <a:ext cx="9168765" cy="57137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0" y="2979285"/>
            <a:ext cx="1080102" cy="1498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52" y="1539126"/>
            <a:ext cx="735079" cy="142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227" y="4682076"/>
            <a:ext cx="1505934" cy="113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1F4F9"/>
              </a:clrFrom>
              <a:clrTo>
                <a:srgbClr val="F1F4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20" y="5526405"/>
            <a:ext cx="57467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1" descr="「server icon」的圖片搜尋結果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1990725"/>
            <a:ext cx="721995" cy="7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3774440" y="2044700"/>
            <a:ext cx="360045" cy="30607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3264535" y="3502025"/>
            <a:ext cx="581660" cy="24765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3863340" y="4869180"/>
            <a:ext cx="414655" cy="28448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768850" y="5661660"/>
            <a:ext cx="300990" cy="43307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5213985" y="2348230"/>
            <a:ext cx="2880360" cy="1080135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5141595" y="2492375"/>
            <a:ext cx="2880360" cy="1080135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11" descr="「server icon」的圖片搜尋結果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66" y="3410575"/>
            <a:ext cx="1317168" cy="13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群組 32"/>
          <p:cNvGrpSpPr/>
          <p:nvPr/>
        </p:nvGrpSpPr>
        <p:grpSpPr>
          <a:xfrm>
            <a:off x="8308975" y="2758440"/>
            <a:ext cx="2016125" cy="2206625"/>
            <a:chOff x="6156176" y="1654746"/>
            <a:chExt cx="2016224" cy="2603596"/>
          </a:xfrm>
        </p:grpSpPr>
        <p:sp>
          <p:nvSpPr>
            <p:cNvPr id="39" name="矩形 38"/>
            <p:cNvSpPr/>
            <p:nvPr/>
          </p:nvSpPr>
          <p:spPr>
            <a:xfrm>
              <a:off x="6156176" y="1654746"/>
              <a:ext cx="2016224" cy="2603596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charset="0"/>
                <a:ea typeface="微軟正黑體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156176" y="1672232"/>
              <a:ext cx="2016224" cy="526391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微軟正黑體" charset="0"/>
                  <a:ea typeface="微軟正黑體" charset="0"/>
                  <a:cs typeface="Arial Unicode MS" pitchFamily="34" charset="-120"/>
                </a:rPr>
                <a:t>BPM </a:t>
              </a:r>
              <a:r>
                <a:rPr lang="zh-TW" altLang="en-US" sz="2000" b="1" dirty="0" smtClean="0">
                  <a:latin typeface="微軟正黑體" charset="0"/>
                  <a:ea typeface="微軟正黑體" charset="0"/>
                  <a:cs typeface="Arial Unicode MS" pitchFamily="34" charset="-120"/>
                </a:rPr>
                <a:t>系統</a:t>
              </a:r>
              <a:endParaRPr lang="zh-TW" altLang="en-US" sz="2000" b="1" dirty="0">
                <a:latin typeface="微軟正黑體" charset="0"/>
                <a:ea typeface="微軟正黑體" charset="0"/>
                <a:cs typeface="Arial Unicode MS" pitchFamily="34" charset="-120"/>
              </a:endParaRPr>
            </a:p>
          </p:txBody>
        </p:sp>
      </p:grpSp>
      <p:pic>
        <p:nvPicPr>
          <p:cNvPr id="6" name="Picture 11" descr="「server icon」的圖片搜尋結果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3213735"/>
            <a:ext cx="721995" cy="7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「server icon」的圖片搜尋結果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4293235"/>
            <a:ext cx="721995" cy="7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「server icon」的圖片搜尋結果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30" y="5157470"/>
            <a:ext cx="721995" cy="7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963440" y="2701333"/>
            <a:ext cx="1390015" cy="28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latin typeface="微軟正黑體" charset="0"/>
                <a:ea typeface="微軟正黑體" charset="0"/>
              </a:rPr>
              <a:t>費用核銷模組</a:t>
            </a:r>
            <a:r>
              <a:rPr lang="en-US" altLang="zh-TW" sz="1200" dirty="0" smtClean="0">
                <a:latin typeface="微軟正黑體" charset="0"/>
                <a:ea typeface="微軟正黑體" charset="0"/>
              </a:rPr>
              <a:t>.war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701820" y="3862113"/>
            <a:ext cx="1390015" cy="28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1200" dirty="0" smtClean="0">
                <a:latin typeface="微軟正黑體" charset="0"/>
                <a:ea typeface="微軟正黑體" charset="0"/>
              </a:rPr>
              <a:t>運籌管理模組</a:t>
            </a:r>
            <a:r>
              <a:rPr lang="en-US" altLang="zh-TW" sz="1200" dirty="0" smtClean="0">
                <a:latin typeface="微軟正黑體" charset="0"/>
                <a:ea typeface="微軟正黑體" charset="0"/>
                <a:sym typeface="+mn-ea"/>
              </a:rPr>
              <a:t>.war</a:t>
            </a:r>
            <a:endParaRPr lang="zh-TW" altLang="en-US" sz="1200" dirty="0" smtClean="0">
              <a:latin typeface="微軟正黑體" charset="0"/>
              <a:ea typeface="微軟正黑體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115840" y="4977808"/>
            <a:ext cx="1390015" cy="28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1200" dirty="0" smtClean="0">
                <a:latin typeface="微軟正黑體" charset="0"/>
                <a:ea typeface="微軟正黑體" charset="0"/>
              </a:rPr>
              <a:t>庫存管理模組</a:t>
            </a:r>
            <a:r>
              <a:rPr lang="en-US" altLang="zh-TW" sz="1200" dirty="0" smtClean="0">
                <a:latin typeface="微軟正黑體" charset="0"/>
                <a:ea typeface="微軟正黑體" charset="0"/>
                <a:sym typeface="+mn-ea"/>
              </a:rPr>
              <a:t>.war</a:t>
            </a:r>
            <a:endParaRPr lang="zh-TW" altLang="en-US" sz="1200" dirty="0" smtClean="0">
              <a:latin typeface="微軟正黑體" charset="0"/>
              <a:ea typeface="微軟正黑體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871720" y="5850890"/>
            <a:ext cx="1542415" cy="2882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/>
            <a:r>
              <a:rPr lang="zh-TW" altLang="en-US" sz="1200" dirty="0" smtClean="0">
                <a:latin typeface="微軟正黑體" charset="0"/>
                <a:ea typeface="微軟正黑體" charset="0"/>
                <a:sym typeface="+mn-ea"/>
              </a:rPr>
              <a:t>銷售與配銷模組</a:t>
            </a:r>
            <a:r>
              <a:rPr lang="en-US" altLang="zh-TW" sz="1200" dirty="0" smtClean="0">
                <a:latin typeface="微軟正黑體" charset="0"/>
                <a:ea typeface="微軟正黑體" charset="0"/>
                <a:sym typeface="+mn-ea"/>
              </a:rPr>
              <a:t>.war</a:t>
            </a:r>
            <a:endParaRPr lang="zh-TW" altLang="en-US" sz="1200" dirty="0" smtClean="0">
              <a:latin typeface="微軟正黑體" charset="0"/>
              <a:ea typeface="微軟正黑體" charset="0"/>
              <a:sym typeface="+mn-ea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4925695" y="3500120"/>
            <a:ext cx="3096260" cy="28829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900295" y="3636010"/>
            <a:ext cx="3096260" cy="288290"/>
          </a:xfrm>
          <a:prstGeom prst="straightConnector1">
            <a:avLst/>
          </a:prstGeom>
          <a:ln w="19050"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5069840" y="4220210"/>
            <a:ext cx="2880360" cy="215900"/>
          </a:xfrm>
          <a:prstGeom prst="straightConnector1">
            <a:avLst/>
          </a:prstGeom>
          <a:ln w="19050"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5132070" y="4337050"/>
            <a:ext cx="2880360" cy="215900"/>
          </a:xfrm>
          <a:prstGeom prst="straightConnector1">
            <a:avLst/>
          </a:prstGeom>
          <a:ln w="19050"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923915" y="5137785"/>
            <a:ext cx="4037330" cy="162560"/>
          </a:xfrm>
          <a:prstGeom prst="straightConnector1">
            <a:avLst/>
          </a:prstGeom>
          <a:ln w="19050"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6005830" y="5300345"/>
            <a:ext cx="4032250" cy="120015"/>
          </a:xfrm>
          <a:prstGeom prst="straightConnector1">
            <a:avLst/>
          </a:prstGeom>
          <a:ln w="19050"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4" descr="「restful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2" b="29412"/>
          <a:stretch>
            <a:fillRect/>
          </a:stretch>
        </p:blipFill>
        <p:spPr bwMode="auto">
          <a:xfrm>
            <a:off x="5934306" y="3716005"/>
            <a:ext cx="1142749" cy="388356"/>
          </a:xfrm>
          <a:prstGeom prst="rect">
            <a:avLst/>
          </a:prstGeom>
          <a:solidFill>
            <a:schemeClr val="accent6">
              <a:lumMod val="60000"/>
              <a:lumOff val="40000"/>
              <a:alpha val="75000"/>
            </a:schemeClr>
          </a:solidFill>
        </p:spPr>
      </p:pic>
      <p:sp>
        <p:nvSpPr>
          <p:cNvPr id="29" name="標題 1"/>
          <p:cNvSpPr txBox="1"/>
          <p:nvPr/>
        </p:nvSpPr>
        <p:spPr>
          <a:xfrm>
            <a:off x="2621915" y="461010"/>
            <a:ext cx="7465060" cy="72009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zh-TW" altLang="en-US" sz="4000" b="1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  <a:sym typeface="+mn-ea"/>
              </a:rPr>
              <a:t>獨立模組佈署架構</a:t>
            </a:r>
            <a:endParaRPr kumimoji="0" lang="en-US" altLang="zh-TW" sz="4000" b="1" noProof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charset="0"/>
              <a:ea typeface="微軟正黑體" charset="0"/>
              <a:cs typeface="+mj-cs"/>
              <a:sym typeface="+mn-ea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2355" y="5444490"/>
            <a:ext cx="682625" cy="673735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0">
            <a:clrChange>
              <a:clrFrom>
                <a:srgbClr val="FEFFFF">
                  <a:alpha val="100000"/>
                </a:srgbClr>
              </a:clrFrom>
              <a:clrTo>
                <a:srgbClr val="FE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1415" y="6164580"/>
            <a:ext cx="742950" cy="74295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7680" y="4004310"/>
            <a:ext cx="742950" cy="7239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EFF">
                  <a:alpha val="100000"/>
                </a:srgbClr>
              </a:clrFrom>
              <a:clrTo>
                <a:srgbClr val="FFFE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8890" y="2132330"/>
            <a:ext cx="695325" cy="647700"/>
          </a:xfrm>
          <a:prstGeom prst="rect">
            <a:avLst/>
          </a:prstGeom>
        </p:spPr>
      </p:pic>
      <p:pic>
        <p:nvPicPr>
          <p:cNvPr id="47" name="Picture 12" descr="「db icon」的圖片搜尋結果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80" y="4724400"/>
            <a:ext cx="768985" cy="76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單箭頭接點 49"/>
          <p:cNvCxnSpPr/>
          <p:nvPr/>
        </p:nvCxnSpPr>
        <p:spPr>
          <a:xfrm>
            <a:off x="9750425" y="4508500"/>
            <a:ext cx="352425" cy="45085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47" idx="1"/>
          </p:cNvCxnSpPr>
          <p:nvPr/>
        </p:nvCxnSpPr>
        <p:spPr>
          <a:xfrm flipH="1" flipV="1">
            <a:off x="9678035" y="4580890"/>
            <a:ext cx="431800" cy="52832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8923020" y="4671103"/>
            <a:ext cx="807720" cy="28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charset="0"/>
                <a:ea typeface="微軟正黑體" charset="0"/>
              </a:rPr>
              <a:t>BPM.war</a:t>
            </a:r>
          </a:p>
        </p:txBody>
      </p:sp>
      <p:sp>
        <p:nvSpPr>
          <p:cNvPr id="4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140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240" y="1024255"/>
            <a:ext cx="10149840" cy="56838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32400" y="628650"/>
            <a:ext cx="2595563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RWD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</a:t>
            </a:r>
          </a:p>
        </p:txBody>
      </p:sp>
      <p:sp>
        <p:nvSpPr>
          <p:cNvPr id="1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07543" y="2710815"/>
            <a:ext cx="2454275" cy="64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左箭號 7"/>
          <p:cNvSpPr/>
          <p:nvPr/>
        </p:nvSpPr>
        <p:spPr>
          <a:xfrm rot="2460000">
            <a:off x="8713470" y="2315845"/>
            <a:ext cx="504190" cy="48577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4" name="矩形 23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5" name="矩形 24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26" name="矩形 25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27" name="矩形 26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28" name="矩形 27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29" name="矩形 28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0" name="流程圖: 抽選 29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9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95" y="1052830"/>
            <a:ext cx="10171430" cy="566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32400" y="628650"/>
            <a:ext cx="2595563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RWD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</a:t>
            </a:r>
          </a:p>
        </p:txBody>
      </p:sp>
      <p:sp>
        <p:nvSpPr>
          <p:cNvPr id="1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04075" y="1514475"/>
            <a:ext cx="2143125" cy="595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4" name="矩形 23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5" name="矩形 24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26" name="矩形 25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27" name="矩形 26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28" name="矩形 27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29" name="矩形 28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0" name="流程圖: 抽選 29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981075"/>
            <a:ext cx="10274300" cy="57473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32400" y="628650"/>
            <a:ext cx="2595563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RWD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</a:t>
            </a:r>
          </a:p>
        </p:txBody>
      </p:sp>
      <p:sp>
        <p:nvSpPr>
          <p:cNvPr id="1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向左箭號 16"/>
          <p:cNvSpPr/>
          <p:nvPr/>
        </p:nvSpPr>
        <p:spPr>
          <a:xfrm rot="8558646">
            <a:off x="2829233" y="1811291"/>
            <a:ext cx="504190" cy="48577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5" name="矩形 24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6" name="矩形 25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27" name="矩形 26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28" name="矩形 27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29" name="矩形 28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1" name="流程圖: 抽選 30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981075"/>
            <a:ext cx="10274300" cy="57473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32400" y="628650"/>
            <a:ext cx="2595563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RWD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</a:t>
            </a:r>
          </a:p>
        </p:txBody>
      </p:sp>
      <p:sp>
        <p:nvSpPr>
          <p:cNvPr id="1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lum bright="-6000"/>
          </a:blip>
          <a:stretch>
            <a:fillRect/>
          </a:stretch>
        </p:blipFill>
        <p:spPr>
          <a:xfrm>
            <a:off x="7827963" y="2879075"/>
            <a:ext cx="2940685" cy="5229860"/>
          </a:xfrm>
          <a:prstGeom prst="rect">
            <a:avLst/>
          </a:prstGeom>
          <a:ln w="47625">
            <a:solidFill>
              <a:schemeClr val="accent6">
                <a:lumMod val="75000"/>
              </a:schemeClr>
            </a:solidFill>
          </a:ln>
          <a:effectLst/>
        </p:spPr>
      </p:pic>
      <p:sp>
        <p:nvSpPr>
          <p:cNvPr id="34" name="橢圓 33"/>
          <p:cNvSpPr/>
          <p:nvPr/>
        </p:nvSpPr>
        <p:spPr>
          <a:xfrm>
            <a:off x="4008028" y="1939294"/>
            <a:ext cx="647991" cy="647991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1</a:t>
            </a:r>
            <a:endParaRPr lang="zh-TW" altLang="en-US" sz="3600" dirty="0"/>
          </a:p>
        </p:txBody>
      </p:sp>
      <p:sp>
        <p:nvSpPr>
          <p:cNvPr id="35" name="橢圓 34"/>
          <p:cNvSpPr/>
          <p:nvPr/>
        </p:nvSpPr>
        <p:spPr>
          <a:xfrm>
            <a:off x="6024001" y="1935779"/>
            <a:ext cx="647991" cy="647991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2</a:t>
            </a:r>
            <a:endParaRPr lang="zh-TW" altLang="en-US" sz="3600" dirty="0"/>
          </a:p>
        </p:txBody>
      </p:sp>
      <p:sp>
        <p:nvSpPr>
          <p:cNvPr id="36" name="橢圓 35"/>
          <p:cNvSpPr/>
          <p:nvPr/>
        </p:nvSpPr>
        <p:spPr>
          <a:xfrm>
            <a:off x="7967974" y="1895183"/>
            <a:ext cx="647991" cy="647991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3</a:t>
            </a:r>
            <a:endParaRPr lang="zh-TW" altLang="en-US" sz="3600" dirty="0"/>
          </a:p>
        </p:txBody>
      </p:sp>
      <p:sp>
        <p:nvSpPr>
          <p:cNvPr id="37" name="橢圓 36"/>
          <p:cNvSpPr/>
          <p:nvPr/>
        </p:nvSpPr>
        <p:spPr>
          <a:xfrm>
            <a:off x="7277001" y="3788995"/>
            <a:ext cx="647991" cy="647991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1</a:t>
            </a:r>
            <a:endParaRPr lang="zh-TW" altLang="en-US" sz="3600" dirty="0"/>
          </a:p>
        </p:txBody>
      </p:sp>
      <p:sp>
        <p:nvSpPr>
          <p:cNvPr id="38" name="橢圓 37"/>
          <p:cNvSpPr/>
          <p:nvPr/>
        </p:nvSpPr>
        <p:spPr>
          <a:xfrm>
            <a:off x="7277001" y="4437431"/>
            <a:ext cx="647991" cy="647991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2</a:t>
            </a:r>
            <a:endParaRPr lang="zh-TW" altLang="en-US" sz="3600" dirty="0"/>
          </a:p>
        </p:txBody>
      </p:sp>
      <p:sp>
        <p:nvSpPr>
          <p:cNvPr id="39" name="橢圓 38"/>
          <p:cNvSpPr/>
          <p:nvPr/>
        </p:nvSpPr>
        <p:spPr>
          <a:xfrm>
            <a:off x="7277001" y="5085867"/>
            <a:ext cx="647991" cy="647991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3</a:t>
            </a:r>
            <a:endParaRPr lang="zh-TW" altLang="en-US" sz="3600" dirty="0"/>
          </a:p>
        </p:txBody>
      </p:sp>
      <p:sp>
        <p:nvSpPr>
          <p:cNvPr id="40" name="矩形 39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41" name="矩形 40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42" name="矩形 41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43" name="矩形 42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44" name="矩形 43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45" name="矩形 44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46" name="矩形 45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47" name="流程圖: 抽選 46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C:\Users\LaLa\Downloads\JavaScript元件關係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608013"/>
            <a:ext cx="6288088" cy="61341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8" name="矩形 17"/>
          <p:cNvSpPr/>
          <p:nvPr/>
        </p:nvSpPr>
        <p:spPr>
          <a:xfrm>
            <a:off x="5735638" y="3221038"/>
            <a:ext cx="1987550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JS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物件類別圖</a:t>
            </a:r>
          </a:p>
        </p:txBody>
      </p:sp>
      <p:sp>
        <p:nvSpPr>
          <p:cNvPr id="1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19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15" name="矩形 14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17" name="矩形 16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19" name="矩形 18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20" name="矩形 19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21" name="矩形 20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22" name="流程圖: 抽選 21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3525" y="803275"/>
            <a:ext cx="2011363" cy="681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個人資訊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2927350" y="1641475"/>
            <a:ext cx="9144000" cy="4049713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Group 119"/>
          <p:cNvGrpSpPr/>
          <p:nvPr/>
        </p:nvGrpSpPr>
        <p:grpSpPr>
          <a:xfrm>
            <a:off x="5207000" y="4830763"/>
            <a:ext cx="466725" cy="468312"/>
            <a:chOff x="4803" y="1006"/>
            <a:chExt cx="416" cy="416"/>
          </a:xfrm>
        </p:grpSpPr>
        <p:sp>
          <p:nvSpPr>
            <p:cNvPr id="20485" name="Oval 120"/>
            <p:cNvSpPr/>
            <p:nvPr/>
          </p:nvSpPr>
          <p:spPr>
            <a:xfrm>
              <a:off x="4803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8A8A8A"/>
                </a:gs>
                <a:gs pos="50000">
                  <a:srgbClr val="FFFFFF"/>
                </a:gs>
                <a:gs pos="100000">
                  <a:srgbClr val="8A8A8A"/>
                </a:gs>
              </a:gsLst>
              <a:lin ang="18900000" scaled="1"/>
              <a:tileRect/>
            </a:gradFill>
            <a:ln w="9525" cap="flat" cmpd="sng">
              <a:solidFill>
                <a:srgbClr val="DDDDD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lvl="0"/>
              <a:endParaRPr lang="zh-CN" altLang="en-US" dirty="0">
                <a:latin typeface="Calibri" pitchFamily="34" charset="0"/>
                <a:ea typeface="SimSun" pitchFamily="2" charset="-122"/>
              </a:endParaRPr>
            </a:p>
          </p:txBody>
        </p:sp>
        <p:grpSp>
          <p:nvGrpSpPr>
            <p:cNvPr id="20486" name="Group 121"/>
            <p:cNvGrpSpPr/>
            <p:nvPr/>
          </p:nvGrpSpPr>
          <p:grpSpPr>
            <a:xfrm rot="-2288454">
              <a:off x="4838" y="1034"/>
              <a:ext cx="348" cy="356"/>
              <a:chOff x="887" y="2040"/>
              <a:chExt cx="433" cy="422"/>
            </a:xfrm>
          </p:grpSpPr>
          <p:pic>
            <p:nvPicPr>
              <p:cNvPr id="20487" name="Picture 122" descr="circuler_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7" y="2040"/>
                <a:ext cx="430" cy="420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sp>
            <p:nvSpPr>
              <p:cNvPr id="20488" name="Oval 123"/>
              <p:cNvSpPr/>
              <p:nvPr/>
            </p:nvSpPr>
            <p:spPr>
              <a:xfrm>
                <a:off x="887" y="2040"/>
                <a:ext cx="433" cy="422"/>
              </a:xfrm>
              <a:prstGeom prst="ellipse">
                <a:avLst/>
              </a:prstGeom>
              <a:solidFill>
                <a:srgbClr val="FB4F2D">
                  <a:alpha val="74901"/>
                </a:srgbClr>
              </a:solidFill>
              <a:ln w="9525">
                <a:noFill/>
              </a:ln>
            </p:spPr>
            <p:txBody>
              <a:bodyPr wrap="none" anchor="ctr"/>
              <a:lstStyle/>
              <a:p>
                <a:pPr lvl="0"/>
                <a:endParaRPr lang="zh-CN" altLang="en-US" dirty="0">
                  <a:latin typeface="Calibri" pitchFamily="34" charset="0"/>
                  <a:ea typeface="SimSun" pitchFamily="2" charset="-122"/>
                </a:endParaRPr>
              </a:p>
            </p:txBody>
          </p:sp>
          <p:pic>
            <p:nvPicPr>
              <p:cNvPr id="20489" name="Picture 124" descr="Picture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" y="2044"/>
                <a:ext cx="345" cy="149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</p:grpSp>
        <p:pic>
          <p:nvPicPr>
            <p:cNvPr id="20490" name="Picture 125"/>
            <p:cNvPicPr>
              <a:picLocks noChangeAspect="1"/>
            </p:cNvPicPr>
            <p:nvPr/>
          </p:nvPicPr>
          <p:blipFill>
            <a:blip r:embed="rId4"/>
            <a:srcRect l="12015" t="9302" r="12404" b="12598"/>
            <a:stretch>
              <a:fillRect/>
            </a:stretch>
          </p:blipFill>
          <p:spPr>
            <a:xfrm>
              <a:off x="4830" y="1020"/>
              <a:ext cx="359" cy="37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0491" name="Group 112"/>
          <p:cNvGrpSpPr/>
          <p:nvPr/>
        </p:nvGrpSpPr>
        <p:grpSpPr>
          <a:xfrm>
            <a:off x="5749925" y="4167188"/>
            <a:ext cx="468313" cy="468312"/>
            <a:chOff x="4213" y="1006"/>
            <a:chExt cx="416" cy="416"/>
          </a:xfrm>
        </p:grpSpPr>
        <p:sp>
          <p:nvSpPr>
            <p:cNvPr id="20492" name="Oval 113"/>
            <p:cNvSpPr/>
            <p:nvPr/>
          </p:nvSpPr>
          <p:spPr>
            <a:xfrm>
              <a:off x="4213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8A8A8A"/>
                </a:gs>
                <a:gs pos="50000">
                  <a:srgbClr val="FFFFFF"/>
                </a:gs>
                <a:gs pos="100000">
                  <a:srgbClr val="8A8A8A"/>
                </a:gs>
              </a:gsLst>
              <a:lin ang="18900000" scaled="1"/>
              <a:tileRect/>
            </a:gradFill>
            <a:ln w="9525" cap="flat" cmpd="sng">
              <a:solidFill>
                <a:srgbClr val="DDDDD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lvl="0"/>
              <a:endParaRPr lang="zh-CN" altLang="en-US" sz="2200" dirty="0">
                <a:latin typeface="Calibri" pitchFamily="34" charset="0"/>
                <a:ea typeface="SimSun" pitchFamily="2" charset="-122"/>
              </a:endParaRPr>
            </a:p>
          </p:txBody>
        </p:sp>
        <p:grpSp>
          <p:nvGrpSpPr>
            <p:cNvPr id="20493" name="Group 114"/>
            <p:cNvGrpSpPr/>
            <p:nvPr/>
          </p:nvGrpSpPr>
          <p:grpSpPr>
            <a:xfrm rot="-2288454">
              <a:off x="4248" y="1034"/>
              <a:ext cx="348" cy="356"/>
              <a:chOff x="887" y="2040"/>
              <a:chExt cx="433" cy="422"/>
            </a:xfrm>
          </p:grpSpPr>
          <p:pic>
            <p:nvPicPr>
              <p:cNvPr id="20494" name="Picture 115" descr="circuler_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7" y="2040"/>
                <a:ext cx="430" cy="420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sp>
            <p:nvSpPr>
              <p:cNvPr id="40" name="Oval 116"/>
              <p:cNvSpPr>
                <a:spLocks noChangeArrowheads="1"/>
              </p:cNvSpPr>
              <p:nvPr/>
            </p:nvSpPr>
            <p:spPr bwMode="gray">
              <a:xfrm>
                <a:off x="891" y="2042"/>
                <a:ext cx="433" cy="411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folHlink">
                      <a:alpha val="75000"/>
                    </a:schemeClr>
                  </a:gs>
                  <a:gs pos="100000">
                    <a:schemeClr val="folHlink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defRPr/>
                </a:pPr>
                <a:endParaRPr kumimoji="0" lang="zh-CN" altLang="en-US" sz="2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pic>
            <p:nvPicPr>
              <p:cNvPr id="20496" name="Picture 117" descr="Picture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" y="2044"/>
                <a:ext cx="345" cy="149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</p:grpSp>
        <p:pic>
          <p:nvPicPr>
            <p:cNvPr id="20497" name="Picture 118"/>
            <p:cNvPicPr>
              <a:picLocks noChangeAspect="1"/>
            </p:cNvPicPr>
            <p:nvPr/>
          </p:nvPicPr>
          <p:blipFill>
            <a:blip r:embed="rId4"/>
            <a:srcRect l="12015" t="9302" r="12404" b="12598"/>
            <a:stretch>
              <a:fillRect/>
            </a:stretch>
          </p:blipFill>
          <p:spPr>
            <a:xfrm>
              <a:off x="4240" y="1020"/>
              <a:ext cx="359" cy="37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0498" name="Group 105"/>
          <p:cNvGrpSpPr/>
          <p:nvPr/>
        </p:nvGrpSpPr>
        <p:grpSpPr>
          <a:xfrm>
            <a:off x="5969000" y="3454400"/>
            <a:ext cx="466725" cy="468313"/>
            <a:chOff x="3647" y="1006"/>
            <a:chExt cx="416" cy="416"/>
          </a:xfrm>
        </p:grpSpPr>
        <p:sp>
          <p:nvSpPr>
            <p:cNvPr id="20499" name="Oval 106"/>
            <p:cNvSpPr/>
            <p:nvPr/>
          </p:nvSpPr>
          <p:spPr>
            <a:xfrm>
              <a:off x="3647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8A8A8A"/>
                </a:gs>
                <a:gs pos="50000">
                  <a:srgbClr val="FFFFFF"/>
                </a:gs>
                <a:gs pos="100000">
                  <a:srgbClr val="8A8A8A"/>
                </a:gs>
              </a:gsLst>
              <a:lin ang="18900000" scaled="1"/>
              <a:tileRect/>
            </a:gradFill>
            <a:ln w="9525" cap="flat" cmpd="sng">
              <a:solidFill>
                <a:srgbClr val="DDDDD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lvl="0"/>
              <a:endParaRPr lang="zh-CN" altLang="en-US" sz="2200" dirty="0">
                <a:latin typeface="Calibri" pitchFamily="34" charset="0"/>
                <a:ea typeface="SimSun" pitchFamily="2" charset="-122"/>
              </a:endParaRPr>
            </a:p>
          </p:txBody>
        </p:sp>
        <p:grpSp>
          <p:nvGrpSpPr>
            <p:cNvPr id="20500" name="Group 107"/>
            <p:cNvGrpSpPr/>
            <p:nvPr/>
          </p:nvGrpSpPr>
          <p:grpSpPr>
            <a:xfrm rot="-2288454">
              <a:off x="3682" y="1034"/>
              <a:ext cx="348" cy="356"/>
              <a:chOff x="887" y="2040"/>
              <a:chExt cx="433" cy="422"/>
            </a:xfrm>
          </p:grpSpPr>
          <p:pic>
            <p:nvPicPr>
              <p:cNvPr id="20501" name="Picture 108" descr="circuler_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7" y="2040"/>
                <a:ext cx="430" cy="420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sp>
            <p:nvSpPr>
              <p:cNvPr id="33" name="Oval 109"/>
              <p:cNvSpPr>
                <a:spLocks noChangeArrowheads="1"/>
              </p:cNvSpPr>
              <p:nvPr/>
            </p:nvSpPr>
            <p:spPr bwMode="gray">
              <a:xfrm>
                <a:off x="900" y="2028"/>
                <a:ext cx="431" cy="405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hlink">
                      <a:alpha val="75000"/>
                    </a:schemeClr>
                  </a:gs>
                  <a:gs pos="10000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defRPr/>
                </a:pPr>
                <a:endParaRPr kumimoji="0" lang="zh-CN" altLang="en-US" sz="2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pic>
            <p:nvPicPr>
              <p:cNvPr id="20503" name="Picture 110" descr="Picture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" y="2044"/>
                <a:ext cx="345" cy="149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</p:grpSp>
        <p:pic>
          <p:nvPicPr>
            <p:cNvPr id="20504" name="Picture 111"/>
            <p:cNvPicPr>
              <a:picLocks noChangeAspect="1"/>
            </p:cNvPicPr>
            <p:nvPr/>
          </p:nvPicPr>
          <p:blipFill>
            <a:blip r:embed="rId4"/>
            <a:srcRect l="12015" t="9302" r="12404" b="12598"/>
            <a:stretch>
              <a:fillRect/>
            </a:stretch>
          </p:blipFill>
          <p:spPr>
            <a:xfrm>
              <a:off x="3676" y="1020"/>
              <a:ext cx="359" cy="37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0505" name="Group 98"/>
          <p:cNvGrpSpPr/>
          <p:nvPr/>
        </p:nvGrpSpPr>
        <p:grpSpPr>
          <a:xfrm>
            <a:off x="5800725" y="2732088"/>
            <a:ext cx="466725" cy="468312"/>
            <a:chOff x="3071" y="1006"/>
            <a:chExt cx="416" cy="416"/>
          </a:xfrm>
        </p:grpSpPr>
        <p:sp>
          <p:nvSpPr>
            <p:cNvPr id="20506" name="Oval 99"/>
            <p:cNvSpPr/>
            <p:nvPr/>
          </p:nvSpPr>
          <p:spPr>
            <a:xfrm>
              <a:off x="3071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8A8A8A"/>
                </a:gs>
                <a:gs pos="50000">
                  <a:srgbClr val="FFFFFF"/>
                </a:gs>
                <a:gs pos="100000">
                  <a:srgbClr val="8A8A8A"/>
                </a:gs>
              </a:gsLst>
              <a:lin ang="18900000" scaled="1"/>
              <a:tileRect/>
            </a:gradFill>
            <a:ln w="9525" cap="flat" cmpd="sng">
              <a:solidFill>
                <a:srgbClr val="DDDDD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lvl="0"/>
              <a:endParaRPr lang="zh-CN" altLang="en-US" sz="2200" dirty="0">
                <a:latin typeface="Calibri" pitchFamily="34" charset="0"/>
                <a:ea typeface="SimSun" pitchFamily="2" charset="-122"/>
              </a:endParaRPr>
            </a:p>
          </p:txBody>
        </p:sp>
        <p:grpSp>
          <p:nvGrpSpPr>
            <p:cNvPr id="20507" name="Group 100"/>
            <p:cNvGrpSpPr/>
            <p:nvPr/>
          </p:nvGrpSpPr>
          <p:grpSpPr>
            <a:xfrm rot="-2288454">
              <a:off x="3106" y="1034"/>
              <a:ext cx="348" cy="356"/>
              <a:chOff x="887" y="2040"/>
              <a:chExt cx="433" cy="422"/>
            </a:xfrm>
          </p:grpSpPr>
          <p:pic>
            <p:nvPicPr>
              <p:cNvPr id="20508" name="Picture 101" descr="circuler_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7" y="2040"/>
                <a:ext cx="430" cy="420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sp>
            <p:nvSpPr>
              <p:cNvPr id="26" name="Oval 102"/>
              <p:cNvSpPr>
                <a:spLocks noChangeArrowheads="1"/>
              </p:cNvSpPr>
              <p:nvPr/>
            </p:nvSpPr>
            <p:spPr bwMode="gray">
              <a:xfrm>
                <a:off x="900" y="2028"/>
                <a:ext cx="431" cy="405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2">
                      <a:alpha val="75000"/>
                    </a:schemeClr>
                  </a:gs>
                  <a:gs pos="10000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defRPr/>
                </a:pPr>
                <a:endParaRPr kumimoji="0" lang="zh-CN" altLang="en-US" sz="2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pic>
            <p:nvPicPr>
              <p:cNvPr id="20510" name="Picture 103" descr="Picture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" y="2044"/>
                <a:ext cx="345" cy="149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</p:grpSp>
        <p:pic>
          <p:nvPicPr>
            <p:cNvPr id="20511" name="Picture 104"/>
            <p:cNvPicPr>
              <a:picLocks noChangeAspect="1"/>
            </p:cNvPicPr>
            <p:nvPr/>
          </p:nvPicPr>
          <p:blipFill>
            <a:blip r:embed="rId4"/>
            <a:srcRect l="12015" t="9302" r="12404" b="12598"/>
            <a:stretch>
              <a:fillRect/>
            </a:stretch>
          </p:blipFill>
          <p:spPr>
            <a:xfrm>
              <a:off x="3098" y="1020"/>
              <a:ext cx="359" cy="37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0512" name="Group 91"/>
          <p:cNvGrpSpPr/>
          <p:nvPr/>
        </p:nvGrpSpPr>
        <p:grpSpPr>
          <a:xfrm>
            <a:off x="5264150" y="2044700"/>
            <a:ext cx="468313" cy="468313"/>
            <a:chOff x="2543" y="1006"/>
            <a:chExt cx="416" cy="416"/>
          </a:xfrm>
        </p:grpSpPr>
        <p:sp>
          <p:nvSpPr>
            <p:cNvPr id="20513" name="Oval 92"/>
            <p:cNvSpPr/>
            <p:nvPr/>
          </p:nvSpPr>
          <p:spPr>
            <a:xfrm>
              <a:off x="2543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8A8A8A"/>
                </a:gs>
                <a:gs pos="50000">
                  <a:srgbClr val="FFFFFF"/>
                </a:gs>
                <a:gs pos="100000">
                  <a:srgbClr val="8A8A8A"/>
                </a:gs>
              </a:gsLst>
              <a:lin ang="18900000" scaled="1"/>
              <a:tileRect/>
            </a:gradFill>
            <a:ln w="9525" cap="flat" cmpd="sng">
              <a:solidFill>
                <a:srgbClr val="DDDDD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lvl="0"/>
              <a:endParaRPr lang="zh-CN" altLang="en-US" sz="2200" dirty="0">
                <a:latin typeface="Calibri" pitchFamily="34" charset="0"/>
                <a:ea typeface="SimSun" pitchFamily="2" charset="-122"/>
              </a:endParaRPr>
            </a:p>
          </p:txBody>
        </p:sp>
        <p:grpSp>
          <p:nvGrpSpPr>
            <p:cNvPr id="20514" name="Group 93"/>
            <p:cNvGrpSpPr/>
            <p:nvPr/>
          </p:nvGrpSpPr>
          <p:grpSpPr>
            <a:xfrm rot="-2288454">
              <a:off x="2578" y="1034"/>
              <a:ext cx="348" cy="356"/>
              <a:chOff x="887" y="2040"/>
              <a:chExt cx="433" cy="422"/>
            </a:xfrm>
          </p:grpSpPr>
          <p:pic>
            <p:nvPicPr>
              <p:cNvPr id="20515" name="Picture 94" descr="circuler_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7" y="2040"/>
                <a:ext cx="430" cy="420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sp>
            <p:nvSpPr>
              <p:cNvPr id="19" name="Oval 95"/>
              <p:cNvSpPr>
                <a:spLocks noChangeArrowheads="1"/>
              </p:cNvSpPr>
              <p:nvPr/>
            </p:nvSpPr>
            <p:spPr bwMode="gray">
              <a:xfrm>
                <a:off x="891" y="2042"/>
                <a:ext cx="433" cy="411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1">
                      <a:alpha val="75000"/>
                    </a:schemeClr>
                  </a:gs>
                  <a:gs pos="10000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defRPr/>
                </a:pPr>
                <a:endParaRPr kumimoji="0" lang="zh-CN" altLang="en-US" sz="2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pic>
            <p:nvPicPr>
              <p:cNvPr id="20517" name="Picture 96" descr="Picture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" y="2044"/>
                <a:ext cx="345" cy="149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</p:grpSp>
        <p:pic>
          <p:nvPicPr>
            <p:cNvPr id="20518" name="Picture 97"/>
            <p:cNvPicPr>
              <a:picLocks noChangeAspect="1"/>
            </p:cNvPicPr>
            <p:nvPr/>
          </p:nvPicPr>
          <p:blipFill>
            <a:blip r:embed="rId4"/>
            <a:srcRect l="12015" t="9302" r="12404" b="12598"/>
            <a:stretch>
              <a:fillRect/>
            </a:stretch>
          </p:blipFill>
          <p:spPr>
            <a:xfrm>
              <a:off x="2570" y="1020"/>
              <a:ext cx="359" cy="37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4" name="Line 81"/>
          <p:cNvSpPr>
            <a:spLocks noChangeShapeType="1"/>
          </p:cNvSpPr>
          <p:nvPr/>
        </p:nvSpPr>
        <p:spPr bwMode="black">
          <a:xfrm>
            <a:off x="5403850" y="5300663"/>
            <a:ext cx="4800600" cy="0"/>
          </a:xfrm>
          <a:prstGeom prst="line">
            <a:avLst/>
          </a:prstGeom>
          <a:noFill/>
          <a:ln w="28575" cap="rnd">
            <a:solidFill>
              <a:schemeClr val="accent2">
                <a:lumMod val="75000"/>
              </a:schemeClr>
            </a:solidFill>
            <a:prstDash val="sysDot"/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2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" name="Line 83"/>
          <p:cNvSpPr>
            <a:spLocks noChangeShapeType="1"/>
          </p:cNvSpPr>
          <p:nvPr/>
        </p:nvSpPr>
        <p:spPr bwMode="black">
          <a:xfrm>
            <a:off x="5445125" y="2500313"/>
            <a:ext cx="4800600" cy="0"/>
          </a:xfrm>
          <a:prstGeom prst="line">
            <a:avLst/>
          </a:prstGeom>
          <a:noFill/>
          <a:ln w="28575" cap="rnd">
            <a:solidFill>
              <a:schemeClr val="accent2">
                <a:lumMod val="75000"/>
              </a:schemeClr>
            </a:solidFill>
            <a:prstDash val="sysDot"/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2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" name="Line 85"/>
          <p:cNvSpPr>
            <a:spLocks noChangeShapeType="1"/>
          </p:cNvSpPr>
          <p:nvPr/>
        </p:nvSpPr>
        <p:spPr bwMode="black">
          <a:xfrm>
            <a:off x="5937250" y="3186113"/>
            <a:ext cx="5882400" cy="0"/>
          </a:xfrm>
          <a:prstGeom prst="line">
            <a:avLst/>
          </a:prstGeom>
          <a:noFill/>
          <a:ln w="28575" cap="rnd">
            <a:solidFill>
              <a:schemeClr val="accent2">
                <a:lumMod val="75000"/>
              </a:schemeClr>
            </a:solidFill>
            <a:prstDash val="sysDot"/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2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" name="Line 87"/>
          <p:cNvSpPr>
            <a:spLocks noChangeShapeType="1"/>
          </p:cNvSpPr>
          <p:nvPr/>
        </p:nvSpPr>
        <p:spPr bwMode="black">
          <a:xfrm>
            <a:off x="6130925" y="3911600"/>
            <a:ext cx="4800600" cy="0"/>
          </a:xfrm>
          <a:prstGeom prst="line">
            <a:avLst/>
          </a:prstGeom>
          <a:noFill/>
          <a:ln w="28575" cap="rnd">
            <a:solidFill>
              <a:schemeClr val="accent2">
                <a:lumMod val="75000"/>
              </a:schemeClr>
            </a:solidFill>
            <a:prstDash val="sysDot"/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2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2" name="Line 89"/>
          <p:cNvSpPr>
            <a:spLocks noChangeShapeType="1"/>
          </p:cNvSpPr>
          <p:nvPr/>
        </p:nvSpPr>
        <p:spPr bwMode="black">
          <a:xfrm>
            <a:off x="5937250" y="4633913"/>
            <a:ext cx="4800600" cy="0"/>
          </a:xfrm>
          <a:prstGeom prst="line">
            <a:avLst/>
          </a:prstGeom>
          <a:noFill/>
          <a:ln w="28575" cap="rnd">
            <a:solidFill>
              <a:schemeClr val="accent2">
                <a:lumMod val="75000"/>
              </a:schemeClr>
            </a:solidFill>
            <a:prstDash val="sysDot"/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2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20524" name="矩形 49"/>
          <p:cNvSpPr/>
          <p:nvPr/>
        </p:nvSpPr>
        <p:spPr>
          <a:xfrm>
            <a:off x="6227763" y="2728913"/>
            <a:ext cx="5988050" cy="45212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部門： </a:t>
            </a:r>
            <a:r>
              <a:rPr sz="2200" b="1" dirty="0">
                <a:latin typeface="微軟正黑體" pitchFamily="34" charset="-120"/>
                <a:ea typeface="微軟正黑體" pitchFamily="34" charset="-120"/>
              </a:rPr>
              <a:t>BPM事業部.java 產品部.平台組</a:t>
            </a:r>
          </a:p>
        </p:txBody>
      </p:sp>
      <p:sp>
        <p:nvSpPr>
          <p:cNvPr id="20525" name="矩形 50"/>
          <p:cNvSpPr/>
          <p:nvPr/>
        </p:nvSpPr>
        <p:spPr>
          <a:xfrm>
            <a:off x="5737225" y="2041525"/>
            <a:ext cx="1858963" cy="4508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200" b="1" dirty="0">
                <a:latin typeface="微軟正黑體" pitchFamily="34" charset="-120"/>
                <a:ea typeface="微軟正黑體" pitchFamily="34" charset="-120"/>
              </a:rPr>
              <a:t>姓名：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施承均</a:t>
            </a:r>
            <a:endParaRPr lang="en-US" altLang="zh-TW" sz="2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526" name="矩形 51"/>
          <p:cNvSpPr/>
          <p:nvPr/>
        </p:nvSpPr>
        <p:spPr>
          <a:xfrm>
            <a:off x="6407150" y="3479800"/>
            <a:ext cx="2976563" cy="4508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200" b="1" dirty="0">
                <a:latin typeface="微軟正黑體" pitchFamily="34" charset="-120"/>
                <a:ea typeface="微軟正黑體" pitchFamily="34" charset="-120"/>
              </a:rPr>
              <a:t>職位：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資一軟體工程師</a:t>
            </a:r>
            <a:endParaRPr lang="en-US" altLang="zh-CN" sz="2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527" name="矩形 52"/>
          <p:cNvSpPr/>
          <p:nvPr/>
        </p:nvSpPr>
        <p:spPr>
          <a:xfrm>
            <a:off x="6194425" y="4195763"/>
            <a:ext cx="2820988" cy="4508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現職年資</a:t>
            </a:r>
            <a:r>
              <a:rPr lang="zh-CN" altLang="en-US" sz="2200" b="1" dirty="0">
                <a:latin typeface="微軟正黑體" pitchFamily="34" charset="-120"/>
                <a:ea typeface="微軟正黑體" pitchFamily="34" charset="-120"/>
              </a:rPr>
              <a:t>： </a:t>
            </a:r>
            <a:r>
              <a:rPr lang="en-US" altLang="zh-TW" sz="2200" b="1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年</a:t>
            </a:r>
            <a:r>
              <a:rPr lang="en-US" altLang="zh-TW" sz="2200" b="1" dirty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個月</a:t>
            </a:r>
            <a:endParaRPr lang="en-US" altLang="zh-CN" sz="2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528" name="矩形 53"/>
          <p:cNvSpPr/>
          <p:nvPr/>
        </p:nvSpPr>
        <p:spPr>
          <a:xfrm>
            <a:off x="5657850" y="4870450"/>
            <a:ext cx="4373563" cy="4508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200" b="1" dirty="0">
                <a:latin typeface="微軟正黑體" pitchFamily="34" charset="-120"/>
                <a:ea typeface="微軟正黑體" pitchFamily="34" charset="-120"/>
              </a:rPr>
              <a:t>擬認證職位名稱：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資二軟體工程師</a:t>
            </a:r>
            <a:endParaRPr lang="en-US" altLang="zh-CN" sz="2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529" name="Oval 18"/>
          <p:cNvSpPr/>
          <p:nvPr/>
        </p:nvSpPr>
        <p:spPr>
          <a:xfrm>
            <a:off x="3184525" y="2643188"/>
            <a:ext cx="2327275" cy="2327275"/>
          </a:xfrm>
          <a:prstGeom prst="ellipse">
            <a:avLst/>
          </a:prstGeom>
          <a:gradFill rotWithShape="1">
            <a:gsLst>
              <a:gs pos="0">
                <a:srgbClr val="E5F2FE"/>
              </a:gs>
              <a:gs pos="50000">
                <a:srgbClr val="0383F7"/>
              </a:gs>
              <a:gs pos="100000">
                <a:srgbClr val="E5F2FE"/>
              </a:gs>
            </a:gsLst>
            <a:lin ang="5400000" scaled="1"/>
            <a:tileRect/>
          </a:gradFill>
          <a:ln w="12700" cap="flat" cmpd="sng">
            <a:solidFill>
              <a:srgbClr val="2F6ACB"/>
            </a:solidFill>
            <a:prstDash val="solid"/>
            <a:round/>
            <a:headEnd type="none" w="med" len="med"/>
            <a:tailEnd type="none" w="med" len="med"/>
          </a:ln>
          <a:effectLst>
            <a:outerShdw dist="50800" dir="54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lvl="0"/>
            <a:endParaRPr lang="zh-CN" altLang="en-US" dirty="0"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20530" name="Oval 19"/>
          <p:cNvSpPr/>
          <p:nvPr/>
        </p:nvSpPr>
        <p:spPr>
          <a:xfrm>
            <a:off x="3221038" y="2679700"/>
            <a:ext cx="2241550" cy="2241550"/>
          </a:xfrm>
          <a:prstGeom prst="ellipse">
            <a:avLst/>
          </a:prstGeom>
          <a:gradFill rotWithShape="1">
            <a:gsLst>
              <a:gs pos="0">
                <a:srgbClr val="B6E7F6"/>
              </a:gs>
              <a:gs pos="50000">
                <a:srgbClr val="3958BD"/>
              </a:gs>
              <a:gs pos="100000">
                <a:srgbClr val="B6E7F6"/>
              </a:gs>
            </a:gsLst>
            <a:lin ang="5400000" scaled="1"/>
            <a:tileRect/>
          </a:gradFill>
          <a:ln w="19050" cap="flat" cmpd="sng">
            <a:solidFill>
              <a:srgbClr val="3376C7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/>
            <a:endParaRPr lang="zh-CN" altLang="en-US" dirty="0">
              <a:latin typeface="Calibri" pitchFamily="34" charset="0"/>
              <a:ea typeface="SimSun" pitchFamily="2" charset="-122"/>
            </a:endParaRPr>
          </a:p>
        </p:txBody>
      </p:sp>
      <p:pic>
        <p:nvPicPr>
          <p:cNvPr id="10262" name="Picture 2" descr="http://yinfat32.com/bg/user-icon-51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30550" y="2020888"/>
            <a:ext cx="2435225" cy="266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線單箭頭接點 8"/>
          <p:cNvCxnSpPr/>
          <p:nvPr/>
        </p:nvCxnSpPr>
        <p:spPr>
          <a:xfrm>
            <a:off x="454025" y="1701800"/>
            <a:ext cx="0" cy="4049713"/>
          </a:xfrm>
          <a:prstGeom prst="straightConnector1">
            <a:avLst/>
          </a:prstGeom>
          <a:ln w="31750">
            <a:solidFill>
              <a:srgbClr val="D99694">
                <a:alpha val="68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368300" y="1738313"/>
            <a:ext cx="179388" cy="18097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48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橢圓 59"/>
          <p:cNvSpPr/>
          <p:nvPr/>
        </p:nvSpPr>
        <p:spPr>
          <a:xfrm>
            <a:off x="368300" y="2859088"/>
            <a:ext cx="179388" cy="179388"/>
          </a:xfrm>
          <a:prstGeom prst="ellipse">
            <a:avLst/>
          </a:prstGeom>
          <a:solidFill>
            <a:schemeClr val="bg1"/>
          </a:solidFill>
          <a:ln w="63500">
            <a:solidFill>
              <a:srgbClr val="F48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9613" y="1655763"/>
            <a:ext cx="2146300" cy="725488"/>
          </a:xfrm>
          <a:prstGeom prst="rect">
            <a:avLst/>
          </a:prstGeom>
          <a:solidFill>
            <a:srgbClr val="E84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2011.12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 就職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    軟體工程師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微軟正黑體" pitchFamily="34" charset="-120"/>
              <a:cs typeface="+mn-cs"/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368300" y="4514850"/>
            <a:ext cx="179388" cy="179388"/>
          </a:xfrm>
          <a:prstGeom prst="ellipse">
            <a:avLst/>
          </a:prstGeom>
          <a:solidFill>
            <a:schemeClr val="bg1"/>
          </a:solidFill>
          <a:ln w="63500">
            <a:solidFill>
              <a:srgbClr val="F48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09613" y="2774950"/>
            <a:ext cx="2139950" cy="725488"/>
          </a:xfrm>
          <a:prstGeom prst="rect">
            <a:avLst/>
          </a:prstGeom>
          <a:solidFill>
            <a:srgbClr val="E84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2013.04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 晉升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    高級軟體工程師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微軟正黑體" pitchFamily="34" charset="-120"/>
              <a:cs typeface="+mn-cs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09613" y="4432300"/>
            <a:ext cx="2139950" cy="723900"/>
          </a:xfrm>
          <a:prstGeom prst="rect">
            <a:avLst/>
          </a:prstGeom>
          <a:solidFill>
            <a:srgbClr val="E84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2014.10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 晉升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    資一軟體工程師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352675" y="587375"/>
            <a:ext cx="4697413" cy="621665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568575" y="1417638"/>
            <a:ext cx="1163638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ES6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3863975" y="1404938"/>
            <a:ext cx="1368425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HTML5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5402263" y="1417638"/>
            <a:ext cx="1444625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CSS3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57463" y="2205038"/>
            <a:ext cx="4284663" cy="2001838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4787899" y="3540126"/>
            <a:ext cx="19440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DWR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2711450" y="2324100"/>
            <a:ext cx="19431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jQuery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4787899" y="2324100"/>
            <a:ext cx="19440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jQuery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711450" y="3540126"/>
            <a:ext cx="19440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Code Mirror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2711450" y="2930525"/>
            <a:ext cx="19440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Color Picker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4787899" y="2930525"/>
            <a:ext cx="19440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Picker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560638" y="4522788"/>
            <a:ext cx="4286250" cy="210661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2784474" y="4672013"/>
            <a:ext cx="19440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Node Factory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794249" y="4672013"/>
            <a:ext cx="19440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Form Builder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784474" y="5291138"/>
            <a:ext cx="19440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Undo Manager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784474" y="5921375"/>
            <a:ext cx="3953775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Resource Bundle Manager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4794249" y="5291138"/>
            <a:ext cx="19440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Tools Manager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12125" y="579438"/>
            <a:ext cx="3024188" cy="2265363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8294688" y="1285875"/>
            <a:ext cx="269081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Struts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332788" y="1893888"/>
            <a:ext cx="2619375" cy="7747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8570913" y="2005013"/>
            <a:ext cx="2154238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GSON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112125" y="3263900"/>
            <a:ext cx="3024188" cy="2252663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8291513" y="3944938"/>
            <a:ext cx="1328738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EJB2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291513" y="4592638"/>
            <a:ext cx="2713038" cy="7747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9696450" y="3940175"/>
            <a:ext cx="1312863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OJB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8428038" y="4714875"/>
            <a:ext cx="2384425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XStream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圓柱 44"/>
          <p:cNvSpPr/>
          <p:nvPr/>
        </p:nvSpPr>
        <p:spPr>
          <a:xfrm>
            <a:off x="8112125" y="5851525"/>
            <a:ext cx="3024188" cy="81915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8" name="直線單箭頭接點 17"/>
          <p:cNvCxnSpPr>
            <a:stCxn id="35" idx="2"/>
            <a:endCxn id="39" idx="0"/>
          </p:cNvCxnSpPr>
          <p:nvPr/>
        </p:nvCxnSpPr>
        <p:spPr>
          <a:xfrm>
            <a:off x="9623425" y="2844800"/>
            <a:ext cx="0" cy="41910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39" idx="2"/>
          </p:cNvCxnSpPr>
          <p:nvPr/>
        </p:nvCxnSpPr>
        <p:spPr>
          <a:xfrm>
            <a:off x="9623425" y="5516563"/>
            <a:ext cx="0" cy="334963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7050088" y="1612900"/>
            <a:ext cx="1062038" cy="4763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2352675" y="587375"/>
            <a:ext cx="1136650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112125" y="579438"/>
            <a:ext cx="1727200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 Server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112125" y="3249613"/>
            <a:ext cx="1727200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 Server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20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51" name="矩形 50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54" name="矩形 53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55" name="矩形 54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56" name="矩形 55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58" name="矩形 57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59" name="矩形 58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60" name="流程圖: 抽選 59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3" y="1090613"/>
            <a:ext cx="4979987" cy="5434012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3481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1096963"/>
            <a:ext cx="5000625" cy="5413375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1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21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15" name="矩形 14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17" name="矩形 16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18" name="矩形 17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28" name="矩形 27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29" name="矩形 28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0" name="流程圖: 抽選 29"/>
          <p:cNvSpPr/>
          <p:nvPr/>
        </p:nvSpPr>
        <p:spPr>
          <a:xfrm rot="5400000">
            <a:off x="1410494" y="4436850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1" name="群組 6"/>
          <p:cNvGrpSpPr/>
          <p:nvPr/>
        </p:nvGrpSpPr>
        <p:grpSpPr>
          <a:xfrm>
            <a:off x="2136775" y="714375"/>
            <a:ext cx="8786813" cy="5500688"/>
            <a:chOff x="285714" y="928671"/>
            <a:chExt cx="8572566" cy="5500725"/>
          </a:xfrm>
        </p:grpSpPr>
        <p:grpSp>
          <p:nvGrpSpPr>
            <p:cNvPr id="35842" name="组合 55"/>
            <p:cNvGrpSpPr/>
            <p:nvPr/>
          </p:nvGrpSpPr>
          <p:grpSpPr>
            <a:xfrm>
              <a:off x="285714" y="1214423"/>
              <a:ext cx="8572566" cy="5214973"/>
              <a:chOff x="374320" y="1484784"/>
              <a:chExt cx="2664300" cy="4446332"/>
            </a:xfrm>
          </p:grpSpPr>
          <p:sp>
            <p:nvSpPr>
              <p:cNvPr id="17" name="Rounded Rectangle 27"/>
              <p:cNvSpPr>
                <a:spLocks noChangeArrowheads="1"/>
              </p:cNvSpPr>
              <p:nvPr/>
            </p:nvSpPr>
            <p:spPr bwMode="auto">
              <a:xfrm rot="16200000" flipH="1">
                <a:off x="-501807" y="2390689"/>
                <a:ext cx="4416554" cy="2664300"/>
              </a:xfrm>
              <a:prstGeom prst="roundRect">
                <a:avLst>
                  <a:gd name="adj" fmla="val 7870"/>
                </a:avLst>
              </a:prstGeom>
              <a:solidFill>
                <a:srgbClr val="FFFFFF"/>
              </a:solidFill>
              <a:ln w="6350">
                <a:solidFill>
                  <a:sysClr val="window" lastClr="FFFFFF">
                    <a:lumMod val="65000"/>
                  </a:sysClr>
                </a:solidFill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新細明體" pitchFamily="18" charset="-120"/>
                  <a:cs typeface="+mn-cs"/>
                </a:endParaRPr>
              </a:p>
            </p:txBody>
          </p:sp>
          <p:sp>
            <p:nvSpPr>
              <p:cNvPr id="18" name="Round Same Side Corner Rectangle 141"/>
              <p:cNvSpPr/>
              <p:nvPr/>
            </p:nvSpPr>
            <p:spPr bwMode="auto">
              <a:xfrm>
                <a:off x="374320" y="1484784"/>
                <a:ext cx="2664300" cy="443956"/>
              </a:xfrm>
              <a:prstGeom prst="round2SameRect">
                <a:avLst>
                  <a:gd name="adj1" fmla="val 27778"/>
                  <a:gd name="adj2" fmla="val 0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defRPr/>
                </a:pPr>
                <a:endPara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endParaRPr>
              </a:p>
            </p:txBody>
          </p:sp>
          <p:sp>
            <p:nvSpPr>
              <p:cNvPr id="35845" name="Rektangel 76"/>
              <p:cNvSpPr/>
              <p:nvPr/>
            </p:nvSpPr>
            <p:spPr>
              <a:xfrm>
                <a:off x="446042" y="1514562"/>
                <a:ext cx="2500640" cy="341088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anchor="t">
                <a:spAutoFit/>
              </a:bodyPr>
              <a:lstStyle/>
              <a:p>
                <a:pPr lvl="0" algn="ctr">
                  <a:spcAft>
                    <a:spcPts val="600"/>
                  </a:spcAft>
                </a:pPr>
                <a:endParaRPr lang="en-US" altLang="en-US" sz="2000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endParaRPr>
              </a:p>
            </p:txBody>
          </p:sp>
        </p:grpSp>
        <p:pic>
          <p:nvPicPr>
            <p:cNvPr id="35846" name="Picture 11" descr="http://www.latintld.com/images/user-icon-51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023" y="928671"/>
              <a:ext cx="866267" cy="9477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6" name="文字方塊 15"/>
            <p:cNvSpPr txBox="1"/>
            <p:nvPr/>
          </p:nvSpPr>
          <p:spPr>
            <a:xfrm>
              <a:off x="1250612" y="1236648"/>
              <a:ext cx="4111851" cy="5232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   </a:t>
              </a:r>
              <a:r>
                <a:rPr kumimoji="0" lang="en-US" altLang="zh-TW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RWD</a:t>
              </a:r>
              <a:r>
                <a:rPr kumimoji="0" lang="zh-TW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表單設計師</a:t>
              </a: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里程碑</a:t>
              </a:r>
            </a:p>
          </p:txBody>
        </p:sp>
      </p:grpSp>
      <p:pic>
        <p:nvPicPr>
          <p:cNvPr id="35848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3963" y="1268413"/>
            <a:ext cx="7910512" cy="49466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1" name="椭圆 18"/>
          <p:cNvSpPr/>
          <p:nvPr/>
        </p:nvSpPr>
        <p:spPr bwMode="auto">
          <a:xfrm>
            <a:off x="3976688" y="3992563"/>
            <a:ext cx="539750" cy="539750"/>
          </a:xfrm>
          <a:prstGeom prst="ellipse">
            <a:avLst/>
          </a:prstGeom>
          <a:solidFill>
            <a:srgbClr val="FF6699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18"/>
          <p:cNvSpPr/>
          <p:nvPr/>
        </p:nvSpPr>
        <p:spPr bwMode="auto">
          <a:xfrm>
            <a:off x="6765925" y="2706688"/>
            <a:ext cx="539750" cy="539750"/>
          </a:xfrm>
          <a:prstGeom prst="ellipse">
            <a:avLst/>
          </a:prstGeom>
          <a:solidFill>
            <a:srgbClr val="FF6699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851" name="文字方塊 13"/>
          <p:cNvSpPr txBox="1"/>
          <p:nvPr/>
        </p:nvSpPr>
        <p:spPr>
          <a:xfrm>
            <a:off x="4294188" y="3573463"/>
            <a:ext cx="673100" cy="4619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008080"/>
                </a:solidFill>
                <a:latin typeface="微軟正黑體" pitchFamily="34" charset="-120"/>
                <a:ea typeface="微軟正黑體" pitchFamily="34" charset="-120"/>
              </a:rPr>
              <a:t>M1</a:t>
            </a:r>
            <a:endParaRPr lang="zh-TW" altLang="en-US" sz="2400" b="1" dirty="0">
              <a:solidFill>
                <a:srgbClr val="00808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5852" name="文字方塊 14"/>
          <p:cNvSpPr txBox="1"/>
          <p:nvPr/>
        </p:nvSpPr>
        <p:spPr>
          <a:xfrm>
            <a:off x="7045325" y="2349500"/>
            <a:ext cx="674688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008080"/>
                </a:solidFill>
                <a:latin typeface="微軟正黑體" pitchFamily="34" charset="-120"/>
                <a:ea typeface="微軟正黑體" pitchFamily="34" charset="-120"/>
              </a:rPr>
              <a:t>M2</a:t>
            </a:r>
            <a:endParaRPr lang="zh-TW" altLang="en-US" sz="2400" b="1" dirty="0">
              <a:solidFill>
                <a:srgbClr val="00808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文字方塊 26"/>
          <p:cNvSpPr txBox="1">
            <a:spLocks noChangeArrowheads="1"/>
          </p:cNvSpPr>
          <p:nvPr/>
        </p:nvSpPr>
        <p:spPr bwMode="auto">
          <a:xfrm>
            <a:off x="4138613" y="4557713"/>
            <a:ext cx="2984500" cy="1630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【RWD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2017/06/09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完整的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RWD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器，可新建、修改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RWD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表單定義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8" name="文字方塊 27"/>
          <p:cNvSpPr txBox="1">
            <a:spLocks noChangeArrowheads="1"/>
          </p:cNvSpPr>
          <p:nvPr/>
        </p:nvSpPr>
        <p:spPr bwMode="auto">
          <a:xfrm>
            <a:off x="7123113" y="3063875"/>
            <a:ext cx="3281363" cy="1943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【</a:t>
            </a:r>
            <a:r>
              <a:rPr kumimoji="0" lang="en-US" altLang="zh-TW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FormBuilder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】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2017/09/20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1.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依據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RWD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表單定義自動渲染表單，可填單發起與簽核。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2.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其他新功能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5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22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9" name="矩形 28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41" name="矩形 40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42" name="矩形 41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43" name="矩形 42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44" name="流程圖: 抽選 43"/>
          <p:cNvSpPr/>
          <p:nvPr/>
        </p:nvSpPr>
        <p:spPr>
          <a:xfrm rot="5400000">
            <a:off x="1410494" y="4436850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13" y="1158875"/>
            <a:ext cx="9918700" cy="56213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矩形 5"/>
          <p:cNvSpPr/>
          <p:nvPr/>
        </p:nvSpPr>
        <p:spPr>
          <a:xfrm>
            <a:off x="3179763" y="2154238"/>
            <a:ext cx="322263" cy="3762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79763" y="2530475"/>
            <a:ext cx="2114550" cy="3270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79763" y="2857500"/>
            <a:ext cx="8426450" cy="342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56025" y="1743075"/>
            <a:ext cx="2597150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工具列按鈕</a:t>
            </a:r>
          </a:p>
        </p:txBody>
      </p:sp>
      <p:sp>
        <p:nvSpPr>
          <p:cNvPr id="10" name="矩形 9"/>
          <p:cNvSpPr/>
          <p:nvPr/>
        </p:nvSpPr>
        <p:spPr>
          <a:xfrm>
            <a:off x="5735638" y="2454275"/>
            <a:ext cx="2597150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分頁</a:t>
            </a:r>
          </a:p>
        </p:txBody>
      </p:sp>
      <p:sp>
        <p:nvSpPr>
          <p:cNvPr id="11" name="矩形 10"/>
          <p:cNvSpPr/>
          <p:nvPr/>
        </p:nvSpPr>
        <p:spPr>
          <a:xfrm>
            <a:off x="7967663" y="4292600"/>
            <a:ext cx="2597150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清單</a:t>
            </a:r>
          </a:p>
        </p:txBody>
      </p:sp>
      <p:sp>
        <p:nvSpPr>
          <p:cNvPr id="1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23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0" name="矩形 19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1" name="矩形 20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22" name="矩形 21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23" name="矩形 22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24" name="矩形 23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25" name="矩形 24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26" name="流程圖: 抽選 25"/>
          <p:cNvSpPr/>
          <p:nvPr/>
        </p:nvSpPr>
        <p:spPr>
          <a:xfrm rot="5400000">
            <a:off x="1410494" y="1701257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88933" y="551498"/>
            <a:ext cx="7742238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Tabs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34936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24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191260"/>
            <a:ext cx="9751060" cy="547243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2361565" y="2045335"/>
            <a:ext cx="2362835" cy="3568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0" name="矩形 19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6" name="矩形 25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27" name="矩形 26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29" name="矩形 28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2" name="流程圖: 抽選 31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45423" y="479743"/>
            <a:ext cx="7742238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Tabs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34936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25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/>
          </a:blip>
          <a:stretch>
            <a:fillRect/>
          </a:stretch>
        </p:blipFill>
        <p:spPr>
          <a:xfrm>
            <a:off x="2846705" y="4188789"/>
            <a:ext cx="4590415" cy="752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/>
          </a:blip>
          <a:stretch>
            <a:fillRect/>
          </a:stretch>
        </p:blipFill>
        <p:spPr>
          <a:xfrm>
            <a:off x="8179435" y="4259909"/>
            <a:ext cx="2324100" cy="6477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/>
          </a:blip>
          <a:stretch>
            <a:fillRect/>
          </a:stretch>
        </p:blipFill>
        <p:spPr>
          <a:xfrm>
            <a:off x="3060700" y="2076779"/>
            <a:ext cx="4304665" cy="14192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/>
          </a:blip>
          <a:stretch>
            <a:fillRect/>
          </a:stretch>
        </p:blipFill>
        <p:spPr>
          <a:xfrm>
            <a:off x="8259445" y="1982164"/>
            <a:ext cx="2694940" cy="20859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/>
          </a:blip>
          <a:stretch>
            <a:fillRect/>
          </a:stretch>
        </p:blipFill>
        <p:spPr>
          <a:xfrm>
            <a:off x="2846705" y="5113349"/>
            <a:ext cx="4714240" cy="15621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/>
          </a:blip>
          <a:stretch>
            <a:fillRect/>
          </a:stretch>
        </p:blipFill>
        <p:spPr>
          <a:xfrm>
            <a:off x="8179435" y="5041594"/>
            <a:ext cx="3037840" cy="2419350"/>
          </a:xfrm>
          <a:prstGeom prst="rect">
            <a:avLst/>
          </a:prstGeom>
        </p:spPr>
      </p:pic>
      <p:cxnSp>
        <p:nvCxnSpPr>
          <p:cNvPr id="13" name="直線接點 12"/>
          <p:cNvCxnSpPr/>
          <p:nvPr/>
        </p:nvCxnSpPr>
        <p:spPr>
          <a:xfrm>
            <a:off x="1707515" y="1936444"/>
            <a:ext cx="10290810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719580" y="4216094"/>
            <a:ext cx="10290810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700530" y="4933644"/>
            <a:ext cx="10290810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695575" y="1561159"/>
            <a:ext cx="0" cy="5699125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7773670" y="1563699"/>
            <a:ext cx="0" cy="5699125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652270" y="2837509"/>
            <a:ext cx="8686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latin typeface="微軟正黑體" charset="0"/>
                <a:ea typeface="微軟正黑體" charset="0"/>
              </a:rPr>
              <a:t>樣式一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1645285" y="4399609"/>
            <a:ext cx="8686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latin typeface="微軟正黑體" charset="0"/>
                <a:ea typeface="微軟正黑體" charset="0"/>
              </a:rPr>
              <a:t>樣式二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1676400" y="5775019"/>
            <a:ext cx="8686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latin typeface="微軟正黑體" charset="0"/>
                <a:ea typeface="微軟正黑體" charset="0"/>
              </a:rPr>
              <a:t>樣式三</a:t>
            </a:r>
          </a:p>
        </p:txBody>
      </p:sp>
      <p:pic>
        <p:nvPicPr>
          <p:cNvPr id="2050" name="Picture 2" descr="ãiphone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340" y="1139815"/>
            <a:ext cx="674030" cy="67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ãPC iconãçåçæå°çµæ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18" y="1139815"/>
            <a:ext cx="687988" cy="68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33" name="矩形 32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34" name="矩形 33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40" name="矩形 39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41" name="矩形 40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42" name="矩形 41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43" name="矩形 42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44" name="流程圖: 抽選 43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70" y="1593215"/>
            <a:ext cx="2842895" cy="50647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50" y="1593215"/>
            <a:ext cx="7515225" cy="481076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658620" y="2064385"/>
            <a:ext cx="2797810" cy="3568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01913" y="766763"/>
            <a:ext cx="7742238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Tabs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26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">
            <a:off x="3715385" y="2275840"/>
            <a:ext cx="810895" cy="81089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6" name="矩形 25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7" name="矩形 26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2" name="矩形 31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3" name="矩形 32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4" name="流程圖: 抽選 33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1593215"/>
            <a:ext cx="7515225" cy="48107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01913" y="766763"/>
            <a:ext cx="7742238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Tabs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27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870" y="1593215"/>
            <a:ext cx="2848610" cy="50730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0" name="矩形 19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6" name="矩形 25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27" name="矩形 26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28" name="矩形 27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2" name="流程圖: 抽選 31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70" y="1593215"/>
            <a:ext cx="2842895" cy="50647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50" y="1593215"/>
            <a:ext cx="7515225" cy="481076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658620" y="2064385"/>
            <a:ext cx="2797810" cy="3568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01913" y="766763"/>
            <a:ext cx="7742238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Tabs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28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3785" y="2355215"/>
            <a:ext cx="7141210" cy="3568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6" name="矩形 25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7" name="矩形 26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2" name="矩形 31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3" name="矩形 32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4" name="流程圖: 抽選 33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 bwMode="auto">
          <a:xfrm>
            <a:off x="1651882" y="1153554"/>
            <a:ext cx="3580130" cy="5032375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29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651882" y="1267854"/>
            <a:ext cx="151195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 sz="2400" dirty="0"/>
              <a:t>&lt;html&gt;</a:t>
            </a:r>
          </a:p>
          <a:p>
            <a:pPr algn="l"/>
            <a:r>
              <a:rPr lang="en-US" altLang="zh-TW" sz="2400" dirty="0"/>
              <a:t>    &lt;body&gt;</a:t>
            </a:r>
          </a:p>
          <a:p>
            <a:pPr algn="l"/>
            <a:r>
              <a:rPr lang="en-US" altLang="zh-TW" sz="2400" dirty="0"/>
              <a:t>    </a:t>
            </a:r>
          </a:p>
          <a:p>
            <a:pPr algn="l"/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r>
              <a:rPr lang="en-US" altLang="zh-TW" sz="2400" dirty="0"/>
              <a:t>    </a:t>
            </a:r>
          </a:p>
          <a:p>
            <a:pPr algn="l"/>
            <a:endParaRPr lang="en-US" altLang="zh-TW" sz="2400" dirty="0" smtClean="0">
              <a:sym typeface="+mn-ea"/>
            </a:endParaRPr>
          </a:p>
          <a:p>
            <a:pPr algn="l"/>
            <a:endParaRPr lang="en-US" altLang="zh-TW" sz="2400" dirty="0">
              <a:sym typeface="+mn-ea"/>
            </a:endParaRPr>
          </a:p>
          <a:p>
            <a:pPr algn="l"/>
            <a:r>
              <a:rPr lang="en-US" altLang="zh-TW" sz="2400" dirty="0" smtClean="0">
                <a:sym typeface="+mn-ea"/>
              </a:rPr>
              <a:t>    &lt;/</a:t>
            </a:r>
            <a:r>
              <a:rPr lang="en-US" altLang="zh-TW" sz="2400" dirty="0">
                <a:sym typeface="+mn-ea"/>
              </a:rPr>
              <a:t>body&gt;</a:t>
            </a:r>
            <a:endParaRPr lang="en-US" altLang="zh-TW" sz="2400" dirty="0"/>
          </a:p>
          <a:p>
            <a:pPr algn="l"/>
            <a:r>
              <a:rPr lang="en-US" altLang="zh-TW" sz="2400" dirty="0">
                <a:sym typeface="+mn-ea"/>
              </a:rPr>
              <a:t>&lt;/html&gt;</a:t>
            </a:r>
            <a:endParaRPr lang="en-US" altLang="zh-TW" sz="2400" dirty="0"/>
          </a:p>
        </p:txBody>
      </p:sp>
      <p:sp>
        <p:nvSpPr>
          <p:cNvPr id="4" name="圓角矩形 3"/>
          <p:cNvSpPr/>
          <p:nvPr/>
        </p:nvSpPr>
        <p:spPr>
          <a:xfrm>
            <a:off x="2377687" y="2222894"/>
            <a:ext cx="2700020" cy="864235"/>
          </a:xfrm>
          <a:prstGeom prst="roundRect">
            <a:avLst/>
          </a:prstGeom>
          <a:solidFill>
            <a:schemeClr val="bg1"/>
          </a:solidFill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charset="0"/>
                <a:ea typeface="微軟正黑體" charset="0"/>
              </a:rPr>
              <a:t>手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charset="0"/>
                <a:ea typeface="微軟正黑體" charset="0"/>
              </a:rPr>
              <a:t>持</a:t>
            </a:r>
            <a:r>
              <a:rPr lang="zh-TW" altLang="en-US" b="1" dirty="0">
                <a:solidFill>
                  <a:schemeClr val="tx1"/>
                </a:solidFill>
                <a:latin typeface="微軟正黑體" charset="0"/>
                <a:ea typeface="微軟正黑體" charset="0"/>
              </a:rPr>
              <a:t>式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charset="0"/>
                <a:ea typeface="微軟正黑體" charset="0"/>
              </a:rPr>
              <a:t>裝置的</a:t>
            </a:r>
            <a:r>
              <a:rPr lang="zh-TW" altLang="en-US" b="1" dirty="0">
                <a:solidFill>
                  <a:schemeClr val="tx1"/>
                </a:solidFill>
                <a:latin typeface="微軟正黑體" charset="0"/>
                <a:ea typeface="微軟正黑體" charset="0"/>
              </a:rPr>
              <a:t>頁籤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2370702" y="3210954"/>
            <a:ext cx="2700020" cy="864235"/>
          </a:xfrm>
          <a:prstGeom prst="roundRect">
            <a:avLst/>
          </a:prstGeom>
          <a:solidFill>
            <a:schemeClr val="bg1"/>
          </a:solidFill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微軟正黑體" charset="0"/>
                <a:ea typeface="微軟正黑體" charset="0"/>
              </a:rPr>
              <a:t>PC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charset="0"/>
                <a:ea typeface="微軟正黑體" charset="0"/>
              </a:rPr>
              <a:t>使用</a:t>
            </a:r>
            <a:r>
              <a:rPr lang="zh-TW" altLang="en-US" b="1" dirty="0">
                <a:solidFill>
                  <a:schemeClr val="tx1"/>
                </a:solidFill>
                <a:latin typeface="微軟正黑體" charset="0"/>
                <a:ea typeface="微軟正黑體" charset="0"/>
              </a:rPr>
              <a:t>的頁籤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5606415" y="2795029"/>
            <a:ext cx="575945" cy="72009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863770" y="1159904"/>
            <a:ext cx="5992149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一次設計，兩種體驗效果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024001" y="1884061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3200" b="1" dirty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打造</a:t>
            </a:r>
            <a:r>
              <a:rPr lang="en-US" altLang="zh-TW" sz="3200" b="1" dirty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BPM</a:t>
            </a:r>
            <a:r>
              <a:rPr lang="zh-TW" altLang="en-US" sz="3200" b="1" dirty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的「響應式頁籤元件」</a:t>
            </a:r>
          </a:p>
        </p:txBody>
      </p:sp>
      <p:sp>
        <p:nvSpPr>
          <p:cNvPr id="36" name="圓角矩形 35"/>
          <p:cNvSpPr/>
          <p:nvPr/>
        </p:nvSpPr>
        <p:spPr>
          <a:xfrm>
            <a:off x="2366566" y="4239536"/>
            <a:ext cx="2700020" cy="864235"/>
          </a:xfrm>
          <a:prstGeom prst="roundRect">
            <a:avLst/>
          </a:prstGeom>
          <a:solidFill>
            <a:schemeClr val="bg1"/>
          </a:solidFill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charset="0"/>
                <a:ea typeface="微軟正黑體" charset="0"/>
              </a:rPr>
              <a:t>依據裝置決定</a:t>
            </a:r>
            <a:r>
              <a:rPr lang="zh-TW" altLang="en-US" b="1" dirty="0">
                <a:solidFill>
                  <a:schemeClr val="tx1"/>
                </a:solidFill>
                <a:latin typeface="微軟正黑體" charset="0"/>
                <a:ea typeface="微軟正黑體" charset="0"/>
              </a:rPr>
              <a:t>顯示的頁籤型態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5852312" y="2450224"/>
            <a:ext cx="6003608" cy="3786737"/>
            <a:chOff x="5852312" y="2450224"/>
            <a:chExt cx="6003608" cy="3786737"/>
          </a:xfrm>
        </p:grpSpPr>
        <p:grpSp>
          <p:nvGrpSpPr>
            <p:cNvPr id="3" name="群組 2"/>
            <p:cNvGrpSpPr/>
            <p:nvPr/>
          </p:nvGrpSpPr>
          <p:grpSpPr>
            <a:xfrm>
              <a:off x="7057390" y="2450224"/>
              <a:ext cx="3912870" cy="995045"/>
              <a:chOff x="7057390" y="2907030"/>
              <a:chExt cx="3912870" cy="995045"/>
            </a:xfrm>
          </p:grpSpPr>
          <p:cxnSp>
            <p:nvCxnSpPr>
              <p:cNvPr id="13" name="直線接點 12"/>
              <p:cNvCxnSpPr/>
              <p:nvPr/>
            </p:nvCxnSpPr>
            <p:spPr>
              <a:xfrm>
                <a:off x="8916670" y="2907030"/>
                <a:ext cx="3810" cy="68135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>
                <a:off x="7057390" y="3599180"/>
                <a:ext cx="39090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7066915" y="3599815"/>
                <a:ext cx="3810" cy="302260"/>
              </a:xfrm>
              <a:prstGeom prst="line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>
              <a:xfrm>
                <a:off x="10966450" y="3599815"/>
                <a:ext cx="3810" cy="302260"/>
              </a:xfrm>
              <a:prstGeom prst="line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圓角矩形 32"/>
              <p:cNvSpPr/>
              <p:nvPr/>
            </p:nvSpPr>
            <p:spPr>
              <a:xfrm>
                <a:off x="8111972" y="3001645"/>
                <a:ext cx="2700020" cy="541655"/>
              </a:xfrm>
              <a:prstGeom prst="roundRect">
                <a:avLst/>
              </a:prstGeom>
              <a:noFill/>
              <a:ln w="127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chemeClr val="accent6">
                        <a:lumMod val="75000"/>
                      </a:schemeClr>
                    </a:solidFill>
                    <a:latin typeface="微軟正黑體" charset="0"/>
                    <a:ea typeface="微軟正黑體" charset="0"/>
                  </a:rPr>
                  <a:t>自動渲染</a:t>
                </a: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5852312" y="3548821"/>
              <a:ext cx="3051649" cy="2634092"/>
              <a:chOff x="5736005" y="4094162"/>
              <a:chExt cx="3051649" cy="2634092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9417" y="4363947"/>
                <a:ext cx="2594550" cy="1661246"/>
              </a:xfrm>
              <a:prstGeom prst="rect">
                <a:avLst/>
              </a:prstGeom>
            </p:spPr>
          </p:pic>
          <p:pic>
            <p:nvPicPr>
              <p:cNvPr id="40" name="Picture 2" descr="C:\Users\LaLa\Desktop\black-white-metro-widescreen-tv-icon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683"/>
              <a:stretch/>
            </p:blipFill>
            <p:spPr bwMode="auto">
              <a:xfrm>
                <a:off x="5736005" y="4094162"/>
                <a:ext cx="3051649" cy="2634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群組 10"/>
            <p:cNvGrpSpPr/>
            <p:nvPr/>
          </p:nvGrpSpPr>
          <p:grpSpPr>
            <a:xfrm>
              <a:off x="10225239" y="3476822"/>
              <a:ext cx="1630681" cy="2760139"/>
              <a:chOff x="9289252" y="4053086"/>
              <a:chExt cx="1630681" cy="2760139"/>
            </a:xfrm>
          </p:grpSpPr>
          <p:pic>
            <p:nvPicPr>
              <p:cNvPr id="42" name="Picture 5" descr="C:\Users\LaLa\Desktop\iphone-black.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66" r="19755"/>
              <a:stretch/>
            </p:blipFill>
            <p:spPr bwMode="auto">
              <a:xfrm>
                <a:off x="9289252" y="4053086"/>
                <a:ext cx="1630681" cy="2760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圖片 43"/>
              <p:cNvPicPr>
                <a:picLocks noChangeAspect="1"/>
              </p:cNvPicPr>
              <p:nvPr/>
            </p:nvPicPr>
            <p:blipFill rotWithShape="1">
              <a:blip r:embed="rId6"/>
              <a:srcRect t="3687" b="18897"/>
              <a:stretch/>
            </p:blipFill>
            <p:spPr>
              <a:xfrm>
                <a:off x="9421678" y="4501365"/>
                <a:ext cx="1343594" cy="1853715"/>
              </a:xfrm>
              <a:prstGeom prst="rect">
                <a:avLst/>
              </a:prstGeom>
            </p:spPr>
          </p:pic>
        </p:grpSp>
      </p:grpSp>
      <p:sp>
        <p:nvSpPr>
          <p:cNvPr id="53" name="矩形 52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54" name="矩形 53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55" name="矩形 54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56" name="矩形 55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57" name="矩形 56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58" name="矩形 57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59" name="矩形 58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60" name="流程圖: 抽選 59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-142875" y="695325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特殊事蹟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1974850" y="1601788"/>
            <a:ext cx="8929688" cy="1047750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2017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年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最佳技術研發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1974850" y="3041650"/>
            <a:ext cx="8929688" cy="1624013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[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推廣月報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]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除了簽核之外，您不能不知道的鼎新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流程管理系統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1974850" y="5065713"/>
            <a:ext cx="8929688" cy="1624013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[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部落格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]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/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獅哥哥三日不寫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Code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面目可憎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74850" y="5065713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技術分享</a:t>
            </a:r>
          </a:p>
        </p:txBody>
      </p:sp>
      <p:sp>
        <p:nvSpPr>
          <p:cNvPr id="10" name="矩形 9"/>
          <p:cNvSpPr/>
          <p:nvPr/>
        </p:nvSpPr>
        <p:spPr>
          <a:xfrm>
            <a:off x="1974850" y="1601788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內外部獎懲</a:t>
            </a:r>
          </a:p>
        </p:txBody>
      </p:sp>
      <p:sp>
        <p:nvSpPr>
          <p:cNvPr id="11" name="矩形 10"/>
          <p:cNvSpPr/>
          <p:nvPr/>
        </p:nvSpPr>
        <p:spPr>
          <a:xfrm>
            <a:off x="1974850" y="3041650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文章刊物</a:t>
            </a:r>
          </a:p>
        </p:txBody>
      </p:sp>
      <p:pic>
        <p:nvPicPr>
          <p:cNvPr id="21512" name="Picture 10" descr="ç¸éåç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600" y="1444625"/>
            <a:ext cx="1223963" cy="1225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1513" name="Picture 12" descr="ãarticle ICONãçåçæå°çµæ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" y="3357563"/>
            <a:ext cx="974725" cy="9747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1514" name="Picture 14" descr="ãblogãçåçæå°çµæ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" y="5570538"/>
            <a:ext cx="1371600" cy="5461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75" y="1770063"/>
            <a:ext cx="7343775" cy="48275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9938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8" y="1770063"/>
            <a:ext cx="2719387" cy="482758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" name="矩形 3"/>
          <p:cNvSpPr/>
          <p:nvPr/>
        </p:nvSpPr>
        <p:spPr>
          <a:xfrm>
            <a:off x="1730375" y="3173413"/>
            <a:ext cx="2519363" cy="56515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275" y="3095625"/>
            <a:ext cx="5553075" cy="3381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01913" y="766763"/>
            <a:ext cx="7742238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List View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30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7" name="矩形 26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8" name="矩形 27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29" name="矩形 28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2" name="矩形 31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3" name="流程圖: 抽選 32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1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98750" y="665163"/>
            <a:ext cx="8534400" cy="6072188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927350" y="836613"/>
            <a:ext cx="2376488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ES6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5511800" y="836613"/>
            <a:ext cx="2393950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HTML5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8113713" y="836613"/>
            <a:ext cx="2879725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CSS3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49575" y="1636713"/>
            <a:ext cx="8045450" cy="193675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8431213" y="1854200"/>
            <a:ext cx="2368550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DWR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189288" y="1854200"/>
            <a:ext cx="2311400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jQuery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5641974" y="1854200"/>
            <a:ext cx="2601913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jQuery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5641974" y="2705100"/>
            <a:ext cx="2602800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Bootstrap-Table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49575" y="3732213"/>
            <a:ext cx="8045450" cy="2792413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3189288" y="3994150"/>
            <a:ext cx="2066925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Picker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3189288" y="4849813"/>
            <a:ext cx="2716213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View Manager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5403850" y="3994150"/>
            <a:ext cx="2538413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Tabs Manager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3189288" y="5661025"/>
            <a:ext cx="3781425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Floating Action Button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8089900" y="3994150"/>
            <a:ext cx="2709863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ToolBars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3189288" y="2705100"/>
            <a:ext cx="2311400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Bootstrap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8431213" y="2705100"/>
            <a:ext cx="2368550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font-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awesome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7213600" y="5661025"/>
            <a:ext cx="3586163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Auto Layout Manager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6030913" y="4849813"/>
            <a:ext cx="2087563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Query Filter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8243888" y="4849813"/>
            <a:ext cx="2555875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Client Storage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8089900" y="3994150"/>
            <a:ext cx="2709863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ToolBars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8431213" y="2705100"/>
            <a:ext cx="2368550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font-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awesome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8243888" y="4849813"/>
            <a:ext cx="2555875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Client Storage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31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46" name="矩形 45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47" name="矩形 46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48" name="矩形 47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49" name="矩形 48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50" name="矩形 49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51" name="矩形 50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52" name="流程圖: 抽選 51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圖片 2"/>
          <p:cNvPicPr>
            <a:picLocks noChangeAspect="1"/>
          </p:cNvPicPr>
          <p:nvPr/>
        </p:nvPicPr>
        <p:blipFill>
          <a:blip r:embed="rId2">
            <a:lum bright="-12000" contrast="17998"/>
          </a:blip>
          <a:stretch>
            <a:fillRect/>
          </a:stretch>
        </p:blipFill>
        <p:spPr>
          <a:xfrm>
            <a:off x="1776413" y="1236663"/>
            <a:ext cx="10218737" cy="50990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矩形 5"/>
          <p:cNvSpPr/>
          <p:nvPr/>
        </p:nvSpPr>
        <p:spPr>
          <a:xfrm>
            <a:off x="5953125" y="887413"/>
            <a:ext cx="1987550" cy="6985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redmine</a:t>
            </a:r>
          </a:p>
        </p:txBody>
      </p:sp>
      <p:sp>
        <p:nvSpPr>
          <p:cNvPr id="1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32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33" name="矩形 32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34" name="矩形 33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35" name="矩形 34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36" name="矩形 35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7" name="矩形 36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8" name="矩形 37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9" name="流程圖: 抽選 38"/>
          <p:cNvSpPr/>
          <p:nvPr/>
        </p:nvSpPr>
        <p:spPr>
          <a:xfrm rot="5400000">
            <a:off x="1410494" y="4436850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05" y="1988826"/>
            <a:ext cx="4401820" cy="20243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60" y="2005336"/>
            <a:ext cx="3329305" cy="185547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627143" y="1557026"/>
            <a:ext cx="1987550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情境測試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rcRect l="323" t="7111" r="792" b="1033"/>
          <a:stretch>
            <a:fillRect/>
          </a:stretch>
        </p:blipFill>
        <p:spPr>
          <a:xfrm>
            <a:off x="4919072" y="4605364"/>
            <a:ext cx="3014980" cy="172339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228123" y="4181252"/>
            <a:ext cx="2273935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使用者接受度測試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96050" y="630555"/>
            <a:ext cx="1987550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單元測試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66492" y="630555"/>
            <a:ext cx="1987550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整合測試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493857" y="1622431"/>
            <a:ext cx="1987550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系統測試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4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33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724" y="4662176"/>
            <a:ext cx="2850515" cy="17932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42449" y="4166647"/>
            <a:ext cx="2273935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安全性測試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029" y="4547964"/>
            <a:ext cx="3101975" cy="18573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607028" y="4181252"/>
            <a:ext cx="2273935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壓力測試</a:t>
            </a:r>
          </a:p>
        </p:txBody>
      </p: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2"/>
          <a:stretch/>
        </p:blipFill>
        <p:spPr bwMode="auto">
          <a:xfrm>
            <a:off x="10559938" y="2120155"/>
            <a:ext cx="1067961" cy="98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10084367" y="1563396"/>
            <a:ext cx="1987550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自動化測試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32" name="矩形 31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33" name="矩形 32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34" name="矩形 33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測試</a:t>
            </a:r>
          </a:p>
        </p:txBody>
      </p:sp>
      <p:sp>
        <p:nvSpPr>
          <p:cNvPr id="35" name="矩形 34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6" name="矩形 35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7" name="流程圖: 抽選 36"/>
          <p:cNvSpPr/>
          <p:nvPr/>
        </p:nvSpPr>
        <p:spPr>
          <a:xfrm rot="5400000">
            <a:off x="1410494" y="5373206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6000"/>
          </a:blip>
          <a:srcRect l="1926" t="2103" r="2892"/>
          <a:stretch>
            <a:fillRect/>
          </a:stretch>
        </p:blipFill>
        <p:spPr>
          <a:xfrm>
            <a:off x="1631950" y="188913"/>
            <a:ext cx="11182350" cy="67722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5" name="矩形 14"/>
          <p:cNvSpPr/>
          <p:nvPr/>
        </p:nvSpPr>
        <p:spPr>
          <a:xfrm>
            <a:off x="1631950" y="806450"/>
            <a:ext cx="10417175" cy="58674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529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2F4FF"/>
              </a:clrFrom>
              <a:clrTo>
                <a:srgbClr val="F2F4FF">
                  <a:alpha val="0"/>
                </a:srgbClr>
              </a:clrTo>
            </a:clrChange>
          </a:blip>
          <a:srcRect r="14305"/>
          <a:stretch>
            <a:fillRect/>
          </a:stretch>
        </p:blipFill>
        <p:spPr>
          <a:xfrm>
            <a:off x="3648075" y="912813"/>
            <a:ext cx="2846388" cy="18542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矩形 9"/>
          <p:cNvSpPr/>
          <p:nvPr/>
        </p:nvSpPr>
        <p:spPr>
          <a:xfrm>
            <a:off x="5918200" y="3000375"/>
            <a:ext cx="1954213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範例教學</a:t>
            </a:r>
          </a:p>
        </p:txBody>
      </p:sp>
      <p:sp>
        <p:nvSpPr>
          <p:cNvPr id="12" name="矩形 11"/>
          <p:cNvSpPr/>
          <p:nvPr/>
        </p:nvSpPr>
        <p:spPr>
          <a:xfrm>
            <a:off x="2432050" y="3000375"/>
            <a:ext cx="1954213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架構說明</a:t>
            </a:r>
          </a:p>
        </p:txBody>
      </p:sp>
      <p:sp>
        <p:nvSpPr>
          <p:cNvPr id="13" name="矩形 12"/>
          <p:cNvSpPr/>
          <p:nvPr/>
        </p:nvSpPr>
        <p:spPr>
          <a:xfrm>
            <a:off x="9404350" y="3000375"/>
            <a:ext cx="1954213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影片教學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63" y="3740150"/>
            <a:ext cx="2995613" cy="29337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2188" y="3740150"/>
            <a:ext cx="3436938" cy="194468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5305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950" y="5516563"/>
            <a:ext cx="3305175" cy="1122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7" name="矩形 36"/>
          <p:cNvSpPr/>
          <p:nvPr/>
        </p:nvSpPr>
        <p:spPr>
          <a:xfrm>
            <a:off x="1733550" y="590550"/>
            <a:ext cx="2403475" cy="7620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程式與架構說明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對象：產品開發人員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</p:txBody>
      </p:sp>
      <p:sp>
        <p:nvSpPr>
          <p:cNvPr id="2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34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062" y="3740150"/>
            <a:ext cx="3643313" cy="257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矩形 50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52" name="矩形 51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53" name="矩形 52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54" name="矩形 53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55" name="矩形 54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測試</a:t>
            </a:r>
          </a:p>
        </p:txBody>
      </p:sp>
      <p:sp>
        <p:nvSpPr>
          <p:cNvPr id="56" name="矩形 55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維護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教學</a:t>
            </a:r>
          </a:p>
        </p:txBody>
      </p:sp>
      <p:sp>
        <p:nvSpPr>
          <p:cNvPr id="57" name="矩形 56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58" name="流程圖: 抽選 57"/>
          <p:cNvSpPr/>
          <p:nvPr/>
        </p:nvSpPr>
        <p:spPr>
          <a:xfrm rot="5400000">
            <a:off x="1410494" y="6308824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6000"/>
          </a:blip>
          <a:srcRect l="1926" t="2103" r="2892"/>
          <a:stretch>
            <a:fillRect/>
          </a:stretch>
        </p:blipFill>
        <p:spPr>
          <a:xfrm>
            <a:off x="1631950" y="188913"/>
            <a:ext cx="11182350" cy="67722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5" name="矩形 14"/>
          <p:cNvSpPr/>
          <p:nvPr/>
        </p:nvSpPr>
        <p:spPr>
          <a:xfrm>
            <a:off x="1631950" y="806450"/>
            <a:ext cx="10417175" cy="58674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73250" y="631825"/>
            <a:ext cx="3548063" cy="71437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表單開發範例教學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  <a:sym typeface="+mn-ea"/>
              </a:rPr>
              <a:t>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  <a:sym typeface="+mn-ea"/>
              </a:rPr>
              <a:t>對象：顧問、服務、二開人員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  <a:sym typeface="+mn-ea"/>
              </a:rPr>
              <a:t>)</a:t>
            </a:r>
          </a:p>
        </p:txBody>
      </p:sp>
      <p:pic>
        <p:nvPicPr>
          <p:cNvPr id="563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88" y="1762125"/>
            <a:ext cx="3073400" cy="2301875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5633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913" y="1714500"/>
            <a:ext cx="3073400" cy="2298700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5633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263" y="1701800"/>
            <a:ext cx="3063875" cy="2300288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5633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888" y="4241800"/>
            <a:ext cx="3070225" cy="2301875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5633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913" y="4241800"/>
            <a:ext cx="3067050" cy="2301875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5633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1263" y="4216400"/>
            <a:ext cx="3063875" cy="2301875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2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35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40" name="矩形 39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41" name="矩形 40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42" name="矩形 41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43" name="矩形 42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測試</a:t>
            </a:r>
          </a:p>
        </p:txBody>
      </p:sp>
      <p:sp>
        <p:nvSpPr>
          <p:cNvPr id="44" name="矩形 43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維護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教學</a:t>
            </a:r>
          </a:p>
        </p:txBody>
      </p:sp>
      <p:sp>
        <p:nvSpPr>
          <p:cNvPr id="45" name="矩形 44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46" name="流程圖: 抽選 45"/>
          <p:cNvSpPr/>
          <p:nvPr/>
        </p:nvSpPr>
        <p:spPr>
          <a:xfrm rot="5400000">
            <a:off x="1410494" y="6308824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企業管理軟體特徵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軟體架構設計能力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</a:tbl>
          </a:graphicData>
        </a:graphic>
      </p:graphicFrame>
      <p:sp>
        <p:nvSpPr>
          <p:cNvPr id="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36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企業管理軟體特徵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軟體架構設計能力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4479312" y="837036"/>
            <a:ext cx="7882255" cy="1103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[</a:t>
            </a:r>
            <a:r>
              <a:rPr lang="zh-TW" altLang="en-US" sz="32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推廣月報</a:t>
            </a:r>
            <a:r>
              <a:rPr lang="en-US" altLang="zh-TW" sz="32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]</a:t>
            </a:r>
          </a:p>
          <a:p>
            <a:pPr algn="ctr"/>
            <a:endParaRPr lang="en-US" altLang="zh-TW" sz="800" b="1" dirty="0" smtClean="0">
              <a:solidFill>
                <a:schemeClr val="accent6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zh-TW" sz="2400" b="1" dirty="0" smtClean="0">
                <a:latin typeface="微軟正黑體" pitchFamily="34" charset="-120"/>
                <a:ea typeface="微軟正黑體" pitchFamily="34" charset="-120"/>
              </a:rPr>
              <a:t>除了</a:t>
            </a:r>
            <a:r>
              <a:rPr lang="zh-TW" altLang="zh-TW" sz="2400" b="1" dirty="0">
                <a:latin typeface="微軟正黑體" pitchFamily="34" charset="-120"/>
                <a:ea typeface="微軟正黑體" pitchFamily="34" charset="-120"/>
              </a:rPr>
              <a:t>簽核之外，您不能不知道的鼎新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zh-TW" altLang="zh-TW" sz="2400" b="1" dirty="0">
                <a:latin typeface="微軟正黑體" pitchFamily="34" charset="-120"/>
                <a:ea typeface="微軟正黑體" pitchFamily="34" charset="-120"/>
              </a:rPr>
              <a:t>流程管理系統！</a:t>
            </a:r>
            <a:endParaRPr lang="zh-TW" altLang="zh-TW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37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680711" y="1306795"/>
            <a:ext cx="4995876" cy="4995876"/>
            <a:chOff x="3916174" y="1208427"/>
            <a:chExt cx="4995876" cy="499587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1165" y="2349015"/>
              <a:ext cx="4274673" cy="2735962"/>
            </a:xfrm>
            <a:prstGeom prst="rect">
              <a:avLst/>
            </a:prstGeom>
          </p:spPr>
        </p:pic>
        <p:pic>
          <p:nvPicPr>
            <p:cNvPr id="17" name="Picture 2" descr="C:\Users\LaLa\Desktop\black-white-metro-widescreen-tv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174" y="1208427"/>
              <a:ext cx="4995876" cy="4995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群組 17"/>
          <p:cNvGrpSpPr/>
          <p:nvPr/>
        </p:nvGrpSpPr>
        <p:grpSpPr>
          <a:xfrm>
            <a:off x="4451632" y="4024448"/>
            <a:ext cx="2250278" cy="2250278"/>
            <a:chOff x="1698626" y="1771335"/>
            <a:chExt cx="2433950" cy="2433950"/>
          </a:xfrm>
        </p:grpSpPr>
        <p:pic>
          <p:nvPicPr>
            <p:cNvPr id="19" name="Picture 5" descr="C:\Users\LaLa\Desktop\iphone-blac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626" y="1771335"/>
              <a:ext cx="2433950" cy="243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/>
            <a:srcRect t="3758" b="17842"/>
            <a:stretch/>
          </p:blipFill>
          <p:spPr>
            <a:xfrm>
              <a:off x="2314168" y="2151516"/>
              <a:ext cx="1204619" cy="16727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軟體特徵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軟體架構設計能力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1416065" y="110323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728019" y="785357"/>
            <a:ext cx="7060759" cy="719990"/>
            <a:chOff x="4728019" y="785357"/>
            <a:chExt cx="7060759" cy="719990"/>
          </a:xfrm>
        </p:grpSpPr>
        <p:sp>
          <p:nvSpPr>
            <p:cNvPr id="10" name="矩形 9"/>
            <p:cNvSpPr/>
            <p:nvPr/>
          </p:nvSpPr>
          <p:spPr>
            <a:xfrm>
              <a:off x="4728019" y="785357"/>
              <a:ext cx="1876831" cy="719990"/>
            </a:xfrm>
            <a:prstGeom prst="rect">
              <a:avLst/>
            </a:prstGeom>
            <a:solidFill>
              <a:srgbClr val="E84D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sz="2000" b="1" dirty="0">
                  <a:latin typeface="微軟正黑體" pitchFamily="34" charset="-120"/>
                  <a:ea typeface="微軟正黑體" pitchFamily="34" charset="-120"/>
                </a:rPr>
                <a:t>分析需求</a:t>
              </a:r>
              <a:endParaRPr lang="zh-CN" altLang="en-US" sz="20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19983" y="785357"/>
              <a:ext cx="1876831" cy="719990"/>
            </a:xfrm>
            <a:prstGeom prst="rect">
              <a:avLst/>
            </a:prstGeom>
            <a:solidFill>
              <a:srgbClr val="E84D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sz="2000" b="1" dirty="0">
                  <a:latin typeface="微軟正黑體" pitchFamily="34" charset="-120"/>
                  <a:ea typeface="微軟正黑體" pitchFamily="34" charset="-120"/>
                </a:rPr>
                <a:t>收斂需求</a:t>
              </a:r>
              <a:endParaRPr lang="zh-CN" altLang="en-US" sz="20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911947" y="785357"/>
              <a:ext cx="1876831" cy="719990"/>
            </a:xfrm>
            <a:prstGeom prst="rect">
              <a:avLst/>
            </a:prstGeom>
            <a:solidFill>
              <a:srgbClr val="E84D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sz="2000" b="1" dirty="0">
                  <a:latin typeface="微軟正黑體" pitchFamily="34" charset="-120"/>
                  <a:ea typeface="微軟正黑體" pitchFamily="34" charset="-120"/>
                </a:rPr>
                <a:t>制定開發項目</a:t>
              </a:r>
              <a:endParaRPr lang="zh-CN" altLang="en-US" sz="20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" name="向右箭號 1"/>
            <p:cNvSpPr/>
            <p:nvPr/>
          </p:nvSpPr>
          <p:spPr>
            <a:xfrm>
              <a:off x="6854090" y="968334"/>
              <a:ext cx="287996" cy="359995"/>
            </a:xfrm>
            <a:prstGeom prst="rightArrow">
              <a:avLst/>
            </a:prstGeom>
            <a:solidFill>
              <a:srgbClr val="E84D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endParaRPr lang="zh-TW" altLang="en-US" sz="2000" b="1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9" name="向右箭號 8"/>
            <p:cNvSpPr/>
            <p:nvPr/>
          </p:nvSpPr>
          <p:spPr>
            <a:xfrm>
              <a:off x="9420654" y="981034"/>
              <a:ext cx="287996" cy="359995"/>
            </a:xfrm>
            <a:prstGeom prst="rightArrow">
              <a:avLst/>
            </a:prstGeom>
            <a:solidFill>
              <a:srgbClr val="E84D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endParaRPr lang="zh-TW" altLang="en-US" sz="2000" b="1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751867" y="1811123"/>
            <a:ext cx="1852983" cy="859631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競爭廠商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產品分析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64761" y="2925007"/>
            <a:ext cx="1852983" cy="859631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需求訪談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19983" y="1811123"/>
            <a:ext cx="1852983" cy="859631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會議討論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935795" y="1811123"/>
            <a:ext cx="1852983" cy="859631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規格文件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38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圓角矩形 16">
            <a:hlinkClick r:id="rId3" action="ppaction://hlinksldjump"/>
          </p:cNvPr>
          <p:cNvSpPr/>
          <p:nvPr/>
        </p:nvSpPr>
        <p:spPr>
          <a:xfrm>
            <a:off x="3880059" y="3522562"/>
            <a:ext cx="359995" cy="2541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軟體特徵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軟體架構設計能力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416065" y="110323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16065" y="332675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04" y="790718"/>
            <a:ext cx="3538995" cy="1855661"/>
          </a:xfrm>
          <a:prstGeom prst="rect">
            <a:avLst/>
          </a:prstGeom>
          <a:noFill/>
          <a:ln w="9525">
            <a:noFill/>
            <a:miter/>
          </a:ln>
        </p:spPr>
      </p:pic>
      <p:grpSp>
        <p:nvGrpSpPr>
          <p:cNvPr id="28" name="群組 27"/>
          <p:cNvGrpSpPr/>
          <p:nvPr/>
        </p:nvGrpSpPr>
        <p:grpSpPr>
          <a:xfrm>
            <a:off x="4622447" y="2806690"/>
            <a:ext cx="1687638" cy="3430271"/>
            <a:chOff x="1776060" y="3209791"/>
            <a:chExt cx="2172700" cy="3430271"/>
          </a:xfrm>
        </p:grpSpPr>
        <p:sp>
          <p:nvSpPr>
            <p:cNvPr id="29" name="矩形 28"/>
            <p:cNvSpPr/>
            <p:nvPr/>
          </p:nvSpPr>
          <p:spPr>
            <a:xfrm>
              <a:off x="1788760" y="3721601"/>
              <a:ext cx="2160000" cy="2918461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953957" y="3854317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主要平台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975860" y="4789036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運用框架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776060" y="3209791"/>
              <a:ext cx="2160000" cy="53403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技術平台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6527519" y="2806690"/>
            <a:ext cx="1679453" cy="3430271"/>
            <a:chOff x="4321390" y="3209791"/>
            <a:chExt cx="2162162" cy="3430271"/>
          </a:xfrm>
        </p:grpSpPr>
        <p:sp>
          <p:nvSpPr>
            <p:cNvPr id="34" name="矩形 33"/>
            <p:cNvSpPr/>
            <p:nvPr/>
          </p:nvSpPr>
          <p:spPr>
            <a:xfrm>
              <a:off x="4321390" y="3721601"/>
              <a:ext cx="2160000" cy="2918461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524722" y="5745162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布局彈性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24722" y="4789036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元件豐富性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4524722" y="3854317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操作體驗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4323552" y="3209791"/>
              <a:ext cx="2160000" cy="53403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使用體驗</a:t>
              </a: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8424406" y="2806690"/>
            <a:ext cx="1680306" cy="3430271"/>
            <a:chOff x="6856252" y="3209791"/>
            <a:chExt cx="2163261" cy="3430271"/>
          </a:xfrm>
        </p:grpSpPr>
        <p:sp>
          <p:nvSpPr>
            <p:cNvPr id="40" name="矩形 39"/>
            <p:cNvSpPr/>
            <p:nvPr/>
          </p:nvSpPr>
          <p:spPr>
            <a:xfrm>
              <a:off x="6859513" y="3721601"/>
              <a:ext cx="2160000" cy="2918461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052048" y="4789036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TW" altLang="en-US" sz="1600" b="1" noProof="0" dirty="0" smtClean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線上使用查詢</a:t>
              </a:r>
              <a:endParaRPr lang="zh-CN" altLang="en-US" sz="1600" b="1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856252" y="3209791"/>
              <a:ext cx="2160000" cy="53403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社群發展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7052048" y="3854317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TW" altLang="en-US" sz="1600" b="1" noProof="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+mn-ea"/>
                </a:rPr>
                <a:t>技術文件</a:t>
              </a:r>
              <a:endParaRPr lang="zh-CN" altLang="en-US" sz="1600" b="1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10322145" y="2806690"/>
            <a:ext cx="1677773" cy="3430271"/>
            <a:chOff x="9369499" y="3209791"/>
            <a:chExt cx="2160000" cy="3430271"/>
          </a:xfrm>
        </p:grpSpPr>
        <p:sp>
          <p:nvSpPr>
            <p:cNvPr id="45" name="矩形 44"/>
            <p:cNvSpPr/>
            <p:nvPr/>
          </p:nvSpPr>
          <p:spPr>
            <a:xfrm>
              <a:off x="9369499" y="3721601"/>
              <a:ext cx="2160000" cy="2918461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561327" y="5745162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人才培育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561327" y="3854317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TW" altLang="en-US" sz="1600" b="1" noProof="0" dirty="0" smtClean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開發成本</a:t>
              </a:r>
              <a:endParaRPr lang="zh-CN" altLang="en-US" sz="1600" b="1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561327" y="4789036"/>
              <a:ext cx="1800000" cy="739775"/>
            </a:xfrm>
            <a:prstGeom prst="rect">
              <a:avLst/>
            </a:prstGeom>
            <a:solidFill>
              <a:srgbClr val="FF669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defRPr/>
              </a:pPr>
              <a:r>
                <a:rPr lang="zh-TW" altLang="en-US" sz="1600" b="1" noProof="0" dirty="0" smtClean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微軟正黑體" pitchFamily="34" charset="-120"/>
                  <a:ea typeface="微軟正黑體" pitchFamily="34" charset="-120"/>
                  <a:sym typeface="+mn-ea"/>
                </a:rPr>
                <a:t>維護成本</a:t>
              </a:r>
              <a:endParaRPr lang="zh-CN" altLang="en-US" sz="1600" b="1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369499" y="3209791"/>
              <a:ext cx="2160000" cy="53403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維運成本</a:t>
              </a:r>
            </a:p>
          </p:txBody>
        </p:sp>
      </p:grpSp>
      <p:sp>
        <p:nvSpPr>
          <p:cNvPr id="5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39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-167913" y="766915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cs"/>
              </a:rPr>
              <a:t>專業認證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4076" y="1485027"/>
            <a:ext cx="2879960" cy="586661"/>
          </a:xfrm>
          <a:prstGeom prst="rect">
            <a:avLst/>
          </a:prstGeom>
          <a:solidFill>
            <a:srgbClr val="E84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證書名稱</a:t>
            </a:r>
          </a:p>
        </p:txBody>
      </p:sp>
      <p:sp>
        <p:nvSpPr>
          <p:cNvPr id="17" name="矩形 16"/>
          <p:cNvSpPr/>
          <p:nvPr/>
        </p:nvSpPr>
        <p:spPr>
          <a:xfrm>
            <a:off x="3586447" y="1485027"/>
            <a:ext cx="2725550" cy="586661"/>
          </a:xfrm>
          <a:prstGeom prst="rect">
            <a:avLst/>
          </a:prstGeom>
          <a:solidFill>
            <a:srgbClr val="E84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主辦單位</a:t>
            </a:r>
          </a:p>
        </p:txBody>
      </p:sp>
      <p:sp>
        <p:nvSpPr>
          <p:cNvPr id="18" name="矩形 17"/>
          <p:cNvSpPr/>
          <p:nvPr/>
        </p:nvSpPr>
        <p:spPr>
          <a:xfrm>
            <a:off x="6381591" y="1485027"/>
            <a:ext cx="3384000" cy="586661"/>
          </a:xfrm>
          <a:prstGeom prst="rect">
            <a:avLst/>
          </a:prstGeom>
          <a:solidFill>
            <a:srgbClr val="E84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認證機構</a:t>
            </a:r>
          </a:p>
        </p:txBody>
      </p:sp>
      <p:sp>
        <p:nvSpPr>
          <p:cNvPr id="19" name="矩形 18"/>
          <p:cNvSpPr/>
          <p:nvPr/>
        </p:nvSpPr>
        <p:spPr>
          <a:xfrm>
            <a:off x="9839947" y="1485027"/>
            <a:ext cx="1753753" cy="586661"/>
          </a:xfrm>
          <a:prstGeom prst="rect">
            <a:avLst/>
          </a:prstGeom>
          <a:solidFill>
            <a:srgbClr val="E84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認證日期</a:t>
            </a:r>
          </a:p>
        </p:txBody>
      </p:sp>
      <p:sp>
        <p:nvSpPr>
          <p:cNvPr id="21" name="矩形 20"/>
          <p:cNvSpPr/>
          <p:nvPr/>
        </p:nvSpPr>
        <p:spPr>
          <a:xfrm>
            <a:off x="624076" y="2144107"/>
            <a:ext cx="2879960" cy="1484409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CN" altLang="en-US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專案管理</a:t>
            </a:r>
          </a:p>
          <a:p>
            <a:pPr algn="ctr" rtl="0"/>
            <a:r>
              <a:rPr lang="en-US" altLang="zh-CN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IPMA Level D</a:t>
            </a:r>
          </a:p>
          <a:p>
            <a:pPr algn="ctr" rtl="0"/>
            <a:r>
              <a:rPr lang="en-US" altLang="zh-CN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(Project Associate)</a:t>
            </a:r>
            <a:endParaRPr lang="zh-CN" altLang="en-US" sz="2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86447" y="2144107"/>
            <a:ext cx="2725550" cy="1481195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台灣專案管理學會</a:t>
            </a:r>
            <a:endParaRPr lang="zh-CN" altLang="en-US" sz="2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81591" y="2144107"/>
            <a:ext cx="3383953" cy="1481195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台灣專案管理學會</a:t>
            </a:r>
            <a:endParaRPr lang="zh-CN" altLang="en-US" sz="2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39947" y="2144107"/>
            <a:ext cx="1753753" cy="1481195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en-US" altLang="zh-CN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en-US" altLang="zh-TW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en-US" altLang="zh-CN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en-US" altLang="zh-TW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4076" y="3698950"/>
            <a:ext cx="2879960" cy="1426355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CN" altLang="en-US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企業資源管理</a:t>
            </a:r>
          </a:p>
          <a:p>
            <a:pPr algn="ctr" rtl="0"/>
            <a:r>
              <a:rPr lang="en-US" altLang="zh-CN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Elementary ERP Planner</a:t>
            </a:r>
            <a:endParaRPr lang="zh-CN" altLang="en-US" sz="2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86447" y="3698950"/>
            <a:ext cx="2725550" cy="1429450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中華企業資源</a:t>
            </a:r>
            <a:endParaRPr lang="en-US" altLang="zh-TW" sz="2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 rtl="0"/>
            <a:r>
              <a:rPr lang="zh-TW" altLang="en-US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規劃學會</a:t>
            </a:r>
            <a:endParaRPr lang="zh-CN" altLang="en-US" sz="2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81591" y="3698950"/>
            <a:ext cx="3383953" cy="1429450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中華企業資源規劃學會</a:t>
            </a:r>
            <a:endParaRPr lang="zh-CN" altLang="en-US" sz="2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839947" y="3698950"/>
            <a:ext cx="1753753" cy="1426355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en-US" altLang="zh-CN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en-US" altLang="zh-TW" sz="2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5.2</a:t>
            </a:r>
            <a:endParaRPr lang="zh-CN" altLang="en-US" sz="2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74628"/>
              </p:ext>
            </p:extLst>
          </p:nvPr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軟體特徵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60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系統設計能力</a:t>
                      </a: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軟體架構設計能力</a:t>
                      </a: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656021" y="765036"/>
            <a:ext cx="3455952" cy="3959946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944016" y="1484792"/>
            <a:ext cx="2893496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Node Factory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4954976" y="2109078"/>
            <a:ext cx="28944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Form Builder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944016" y="2733364"/>
            <a:ext cx="2893496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Undo Manager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4944017" y="3981935"/>
            <a:ext cx="2893496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Resource Bundle Manager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4969416" y="3357650"/>
            <a:ext cx="2894400" cy="5270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Tools Manager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56020" y="765037"/>
            <a:ext cx="3455952" cy="56832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RWD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416065" y="110323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416065" y="332675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403365" y="377145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40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1" name="Picture 2" descr="C:\Users\LaLa\Downloads\JavaScript元件關係圖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982" y="2285462"/>
            <a:ext cx="4272115" cy="4167496"/>
          </a:xfrm>
          <a:prstGeom prst="rect">
            <a:avLst/>
          </a:prstGeom>
          <a:noFill/>
          <a:ln w="9525">
            <a:noFill/>
            <a:miter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624701" y="1694354"/>
            <a:ext cx="7375217" cy="1810249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758596"/>
              </p:ext>
            </p:extLst>
          </p:nvPr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軟體特徵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軟體架構設計能力</a:t>
                      </a: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4" name="圓角矩形 3"/>
          <p:cNvSpPr/>
          <p:nvPr/>
        </p:nvSpPr>
        <p:spPr>
          <a:xfrm>
            <a:off x="9607736" y="1848626"/>
            <a:ext cx="2192400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Grid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元件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4872017" y="1848626"/>
            <a:ext cx="2192400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頁籤元件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8255970" y="2640615"/>
            <a:ext cx="2193321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浮動式按鈕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元件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847573" y="2640615"/>
            <a:ext cx="2192400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快速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搜尋元件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7215554" y="1845022"/>
            <a:ext cx="2192400" cy="6429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工具列元件</a:t>
            </a:r>
          </a:p>
        </p:txBody>
      </p:sp>
      <p:sp>
        <p:nvSpPr>
          <p:cNvPr id="10" name="矩形 9"/>
          <p:cNvSpPr/>
          <p:nvPr/>
        </p:nvSpPr>
        <p:spPr>
          <a:xfrm>
            <a:off x="5966798" y="819709"/>
            <a:ext cx="4607560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一次設計，兩種體驗效果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416065" y="110323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416065" y="154794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416065" y="332675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403365" y="377145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403434" y="458098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41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6365091" y="3441941"/>
            <a:ext cx="3912870" cy="995045"/>
            <a:chOff x="7057390" y="2907030"/>
            <a:chExt cx="3912870" cy="995045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8916670" y="2907030"/>
              <a:ext cx="3810" cy="6813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7057390" y="3599180"/>
              <a:ext cx="39090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7066915" y="3599815"/>
              <a:ext cx="3810" cy="30226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10966450" y="3599815"/>
              <a:ext cx="3810" cy="30226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/>
            <p:cNvSpPr/>
            <p:nvPr/>
          </p:nvSpPr>
          <p:spPr>
            <a:xfrm>
              <a:off x="8111972" y="3001645"/>
              <a:ext cx="2700020" cy="541655"/>
            </a:xfrm>
            <a:prstGeom prst="roundRect">
              <a:avLst/>
            </a:prstGeom>
            <a:noFill/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6">
                      <a:lumMod val="75000"/>
                    </a:schemeClr>
                  </a:solidFill>
                  <a:latin typeface="微軟正黑體" charset="0"/>
                  <a:ea typeface="微軟正黑體" charset="0"/>
                </a:rPr>
                <a:t>自動渲染</a:t>
              </a: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5160013" y="4455598"/>
            <a:ext cx="2663963" cy="2299453"/>
            <a:chOff x="5736005" y="4094162"/>
            <a:chExt cx="3051649" cy="2634092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417" y="4363947"/>
              <a:ext cx="2594550" cy="1661246"/>
            </a:xfrm>
            <a:prstGeom prst="rect">
              <a:avLst/>
            </a:prstGeom>
          </p:spPr>
        </p:pic>
        <p:pic>
          <p:nvPicPr>
            <p:cNvPr id="36" name="Picture 2" descr="C:\Users\LaLa\Desktop\black-white-metro-widescreen-tv-icon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83"/>
            <a:stretch/>
          </p:blipFill>
          <p:spPr bwMode="auto">
            <a:xfrm>
              <a:off x="5736005" y="4094162"/>
              <a:ext cx="3051649" cy="263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群組 36"/>
          <p:cNvGrpSpPr/>
          <p:nvPr/>
        </p:nvGrpSpPr>
        <p:grpSpPr>
          <a:xfrm>
            <a:off x="9532940" y="4465288"/>
            <a:ext cx="1386993" cy="2347665"/>
            <a:chOff x="9289252" y="4053086"/>
            <a:chExt cx="1630681" cy="2760139"/>
          </a:xfrm>
        </p:grpSpPr>
        <p:pic>
          <p:nvPicPr>
            <p:cNvPr id="38" name="Picture 5" descr="C:\Users\LaLa\Desktop\iphone-black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6" r="19755"/>
            <a:stretch/>
          </p:blipFill>
          <p:spPr bwMode="auto">
            <a:xfrm>
              <a:off x="9289252" y="4053086"/>
              <a:ext cx="1630681" cy="276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6"/>
            <a:srcRect t="3687" b="18897"/>
            <a:stretch/>
          </p:blipFill>
          <p:spPr>
            <a:xfrm>
              <a:off x="9421678" y="4501365"/>
              <a:ext cx="1343594" cy="1853715"/>
            </a:xfrm>
            <a:prstGeom prst="rect">
              <a:avLst/>
            </a:prstGeom>
          </p:spPr>
        </p:pic>
      </p:grpSp>
      <p:sp>
        <p:nvSpPr>
          <p:cNvPr id="2" name="圓角矩形 1">
            <a:hlinkClick r:id="rId7" action="ppaction://hlinksldjump"/>
          </p:cNvPr>
          <p:cNvSpPr/>
          <p:nvPr/>
        </p:nvSpPr>
        <p:spPr>
          <a:xfrm>
            <a:off x="3792032" y="4436986"/>
            <a:ext cx="359995" cy="2541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軟體特徵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軟體架構設計能力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14026"/>
            <a:ext cx="4533900" cy="290187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285" y="765031"/>
            <a:ext cx="4593906" cy="28079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69175" y="1972457"/>
            <a:ext cx="1987550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RWD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表單設計器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69175" y="4881595"/>
            <a:ext cx="1987550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TW" altLang="en-US" b="1" noProof="0" dirty="0">
                <a:latin typeface="微軟正黑體" pitchFamily="34" charset="-120"/>
                <a:ea typeface="微軟正黑體" pitchFamily="34" charset="-120"/>
              </a:rPr>
              <a:t>響應</a:t>
            </a:r>
            <a:r>
              <a:rPr lang="zh-TW" altLang="en-US" b="1" noProof="0" dirty="0" smtClean="0">
                <a:latin typeface="微軟正黑體" pitchFamily="34" charset="-120"/>
                <a:ea typeface="微軟正黑體" pitchFamily="34" charset="-120"/>
              </a:rPr>
              <a:t>式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平台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16065" y="110323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16065" y="154794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416065" y="332675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403365" y="377145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03434" y="421615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403434" y="466086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16065" y="510556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16065" y="599496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42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軟體特徵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軟體架構設計能力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1416065" y="110323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416065" y="154794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416065" y="2437346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416065" y="332675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03365" y="377145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03434" y="421615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403434" y="466086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16065" y="510556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416065" y="599496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43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55" y="2353113"/>
            <a:ext cx="2961290" cy="136186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23" y="2332158"/>
            <a:ext cx="2419334" cy="134853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535980" y="1955609"/>
            <a:ext cx="1987550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情境測試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rcRect l="323" t="7111" r="792" b="1033"/>
          <a:stretch>
            <a:fillRect/>
          </a:stretch>
        </p:blipFill>
        <p:spPr>
          <a:xfrm>
            <a:off x="7167245" y="5034915"/>
            <a:ext cx="2268855" cy="129730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128163" y="4396517"/>
            <a:ext cx="2273935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使用者接受度測試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13908" y="845820"/>
            <a:ext cx="1987550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單元測試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903961" y="845820"/>
            <a:ext cx="1987550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整合測試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99012" y="1949259"/>
            <a:ext cx="1987550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系統測試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655" y="5019675"/>
            <a:ext cx="2144395" cy="134937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473019" y="4396517"/>
            <a:ext cx="2273935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安全性測試</a:t>
            </a: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6615" y="4977130"/>
            <a:ext cx="2333625" cy="139763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9789518" y="4396517"/>
            <a:ext cx="2273935" cy="56705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壓力測試</a:t>
            </a:r>
          </a:p>
        </p:txBody>
      </p:sp>
      <p:pic>
        <p:nvPicPr>
          <p:cNvPr id="32" name="Picture 2" descr="ç¸éåç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2"/>
          <a:stretch/>
        </p:blipFill>
        <p:spPr bwMode="auto">
          <a:xfrm>
            <a:off x="10531516" y="2586739"/>
            <a:ext cx="1067961" cy="98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10055945" y="1957981"/>
            <a:ext cx="1987550" cy="566738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自動化測試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軟體特徵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軟體架構設計能力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416065" y="110323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16065" y="154794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16065" y="2437346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16065" y="288204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16065" y="332675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403365" y="377145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403434" y="421615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03434" y="466086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416065" y="510556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16065" y="599496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3" b="5246"/>
          <a:stretch>
            <a:fillRect/>
          </a:stretch>
        </p:blipFill>
        <p:spPr bwMode="auto">
          <a:xfrm>
            <a:off x="4483238" y="2853008"/>
            <a:ext cx="7505392" cy="3512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4440539" y="662585"/>
            <a:ext cx="3959860" cy="680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1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資料庫關聯圖</a:t>
            </a:r>
          </a:p>
        </p:txBody>
      </p:sp>
      <p:sp>
        <p:nvSpPr>
          <p:cNvPr id="17" name="矩形 16"/>
          <p:cNvSpPr/>
          <p:nvPr/>
        </p:nvSpPr>
        <p:spPr>
          <a:xfrm>
            <a:off x="4080028" y="1269030"/>
            <a:ext cx="7685576" cy="133882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914400" lvl="1" indent="-457200" eaLnBrk="1" hangingPunct="1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資料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表眾多，學習困難。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marL="914400" lvl="1" indent="-457200" eaLnBrk="1" hangingPunct="1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底層採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ORM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架構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，為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提升產品效率，部分資料表不設定彼此關聯，造成開發人員無法從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ORM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之設定檔了解物件之關係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CN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44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軟體特徵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軟體架構設計能力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416065" y="110323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16065" y="154794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16065" y="2437346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16065" y="288204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16065" y="332675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403365" y="377145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403434" y="421615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03434" y="466086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416065" y="510556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16065" y="599496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5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4" y="6519827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45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4492248" y="1653786"/>
            <a:ext cx="7507605" cy="868903"/>
            <a:chOff x="4492248" y="1758161"/>
            <a:chExt cx="7507605" cy="868903"/>
          </a:xfrm>
        </p:grpSpPr>
        <p:sp>
          <p:nvSpPr>
            <p:cNvPr id="19" name="矩形 18"/>
            <p:cNvSpPr/>
            <p:nvPr/>
          </p:nvSpPr>
          <p:spPr>
            <a:xfrm>
              <a:off x="4492248" y="2159064"/>
              <a:ext cx="7507605" cy="468000"/>
            </a:xfrm>
            <a:prstGeom prst="rect">
              <a:avLst/>
            </a:prstGeom>
            <a:solidFill>
              <a:srgbClr val="E84D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sz="2000" b="1" dirty="0" smtClean="0">
                  <a:latin typeface="微軟正黑體" pitchFamily="34" charset="-120"/>
                  <a:ea typeface="微軟正黑體" pitchFamily="34" charset="-120"/>
                </a:rPr>
                <a:t>檢查</a:t>
              </a:r>
              <a:r>
                <a:rPr lang="en-US" altLang="zh-TW" sz="2000" b="1" dirty="0" smtClean="0">
                  <a:latin typeface="微軟正黑體" pitchFamily="34" charset="-120"/>
                  <a:ea typeface="微軟正黑體" pitchFamily="34" charset="-120"/>
                </a:rPr>
                <a:t>SQL</a:t>
              </a:r>
              <a:r>
                <a:rPr lang="zh-TW" altLang="en-US" sz="2000" b="1" dirty="0" smtClean="0">
                  <a:latin typeface="微軟正黑體" pitchFamily="34" charset="-120"/>
                  <a:ea typeface="微軟正黑體" pitchFamily="34" charset="-120"/>
                </a:rPr>
                <a:t>語法</a:t>
              </a:r>
              <a:endParaRPr lang="zh-CN" altLang="en-US" sz="20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6" name="向右箭號 35"/>
            <p:cNvSpPr/>
            <p:nvPr/>
          </p:nvSpPr>
          <p:spPr>
            <a:xfrm rot="5400000">
              <a:off x="9372505" y="1630950"/>
              <a:ext cx="287998" cy="542419"/>
            </a:xfrm>
            <a:prstGeom prst="rightArrow">
              <a:avLst/>
            </a:prstGeom>
            <a:solidFill>
              <a:srgbClr val="E84D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endParaRPr lang="zh-TW" altLang="en-US" sz="2000" b="1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491990" y="983380"/>
            <a:ext cx="1541780" cy="47561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zh-CN" sz="2000" b="1" dirty="0">
                <a:latin typeface="微軟正黑體" pitchFamily="34" charset="-120"/>
                <a:ea typeface="微軟正黑體" pitchFamily="34" charset="-120"/>
              </a:rPr>
              <a:t>情境確認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6334760" y="916705"/>
            <a:ext cx="5688965" cy="546735"/>
            <a:chOff x="9976" y="1043"/>
            <a:chExt cx="8959" cy="861"/>
          </a:xfrm>
        </p:grpSpPr>
        <p:sp>
          <p:nvSpPr>
            <p:cNvPr id="18" name="矩形 17"/>
            <p:cNvSpPr/>
            <p:nvPr/>
          </p:nvSpPr>
          <p:spPr>
            <a:xfrm>
              <a:off x="10903" y="1166"/>
              <a:ext cx="8032" cy="739"/>
            </a:xfrm>
            <a:prstGeom prst="rect">
              <a:avLst/>
            </a:prstGeom>
            <a:solidFill>
              <a:srgbClr val="E84D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zh-TW" altLang="en-US" sz="2000" b="1" dirty="0" smtClean="0">
                  <a:latin typeface="微軟正黑體" pitchFamily="34" charset="-120"/>
                  <a:ea typeface="微軟正黑體" pitchFamily="34" charset="-120"/>
                </a:rPr>
                <a:t>確認是否為資料庫效能問題</a:t>
              </a:r>
              <a:r>
                <a:rPr lang="en-US" altLang="zh-TW" sz="2000" b="1" dirty="0" smtClean="0">
                  <a:latin typeface="微軟正黑體" pitchFamily="34" charset="-120"/>
                  <a:ea typeface="微軟正黑體" pitchFamily="34" charset="-120"/>
                </a:rPr>
                <a:t>?</a:t>
              </a:r>
              <a:endParaRPr lang="zh-CN" altLang="en-US" sz="20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" name="向右箭號 4"/>
            <p:cNvSpPr/>
            <p:nvPr/>
          </p:nvSpPr>
          <p:spPr>
            <a:xfrm>
              <a:off x="9976" y="1043"/>
              <a:ext cx="453" cy="854"/>
            </a:xfrm>
            <a:prstGeom prst="rightArrow">
              <a:avLst/>
            </a:prstGeom>
            <a:solidFill>
              <a:srgbClr val="E84D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endParaRPr lang="zh-TW" altLang="en-US" sz="2000" b="1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4413885" y="549040"/>
            <a:ext cx="20116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charset="0"/>
                <a:ea typeface="微軟正黑體" charset="0"/>
              </a:rPr>
              <a:t>資料庫效能處理：</a:t>
            </a:r>
          </a:p>
        </p:txBody>
      </p:sp>
      <p:grpSp>
        <p:nvGrpSpPr>
          <p:cNvPr id="48" name="群組 47"/>
          <p:cNvGrpSpPr/>
          <p:nvPr/>
        </p:nvGrpSpPr>
        <p:grpSpPr>
          <a:xfrm>
            <a:off x="4491990" y="2898240"/>
            <a:ext cx="1656080" cy="3666584"/>
            <a:chOff x="4491990" y="2786921"/>
            <a:chExt cx="1656080" cy="3666584"/>
          </a:xfrm>
        </p:grpSpPr>
        <p:grpSp>
          <p:nvGrpSpPr>
            <p:cNvPr id="17" name="群組 16"/>
            <p:cNvGrpSpPr/>
            <p:nvPr/>
          </p:nvGrpSpPr>
          <p:grpSpPr>
            <a:xfrm>
              <a:off x="4491990" y="3469005"/>
              <a:ext cx="1656080" cy="2984500"/>
              <a:chOff x="7074" y="4785"/>
              <a:chExt cx="2608" cy="47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074" y="4785"/>
                <a:ext cx="2608" cy="1412"/>
              </a:xfrm>
              <a:prstGeom prst="rect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r>
                  <a:rPr lang="zh-TW" altLang="en-US" sz="2000" b="1" dirty="0" smtClean="0">
                    <a:latin typeface="微軟正黑體" pitchFamily="34" charset="-120"/>
                    <a:ea typeface="微軟正黑體" pitchFamily="34" charset="-120"/>
                  </a:rPr>
                  <a:t>檢查索引</a:t>
                </a:r>
                <a:endParaRPr lang="en-US" altLang="zh-TW" sz="2000" b="1" dirty="0" smtClean="0">
                  <a:latin typeface="微軟正黑體" pitchFamily="34" charset="-120"/>
                  <a:ea typeface="微軟正黑體" pitchFamily="34" charset="-120"/>
                </a:endParaRPr>
              </a:p>
              <a:p>
                <a:pPr algn="ctr" rtl="0"/>
                <a:r>
                  <a:rPr lang="zh-TW" altLang="en-US" sz="2000" b="1" dirty="0" smtClean="0">
                    <a:latin typeface="微軟正黑體" pitchFamily="34" charset="-120"/>
                    <a:ea typeface="微軟正黑體" pitchFamily="34" charset="-120"/>
                  </a:rPr>
                  <a:t>碎裂程度</a:t>
                </a:r>
                <a:endParaRPr lang="en-US" altLang="zh-TW" sz="2000" b="1" dirty="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074" y="7057"/>
                <a:ext cx="2608" cy="2428"/>
              </a:xfrm>
              <a:prstGeom prst="rect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r>
                  <a:rPr lang="zh-TW" altLang="en-US" sz="2000" b="1" dirty="0" smtClean="0">
                    <a:latin typeface="微軟正黑體" pitchFamily="34" charset="-120"/>
                    <a:ea typeface="微軟正黑體" pitchFamily="34" charset="-120"/>
                  </a:rPr>
                  <a:t>檢查是否需要建立索引</a:t>
                </a:r>
                <a:endParaRPr lang="en-US" altLang="zh-TW" sz="2000" b="1" dirty="0" smtClean="0">
                  <a:latin typeface="微軟正黑體" pitchFamily="34" charset="-120"/>
                  <a:ea typeface="微軟正黑體" pitchFamily="34" charset="-120"/>
                </a:endParaRPr>
              </a:p>
              <a:p>
                <a:pPr algn="ctr"/>
                <a:r>
                  <a:rPr lang="en-US" altLang="zh-TW" sz="1600" dirty="0" smtClean="0"/>
                  <a:t>(Database </a:t>
                </a:r>
                <a:r>
                  <a:rPr lang="en-US" altLang="zh-TW" sz="1600" dirty="0"/>
                  <a:t>Engine </a:t>
                </a:r>
              </a:p>
              <a:p>
                <a:pPr algn="ctr"/>
                <a:r>
                  <a:rPr lang="en-US" altLang="zh-TW" sz="1600" dirty="0"/>
                  <a:t>Tuning </a:t>
                </a:r>
                <a:r>
                  <a:rPr lang="en-US" altLang="zh-TW" sz="1600" dirty="0" smtClean="0"/>
                  <a:t>Advisor)</a:t>
                </a:r>
                <a:endParaRPr lang="en-US" altLang="zh-TW" sz="2000" b="1" dirty="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4" name="向右箭號 23"/>
              <p:cNvSpPr/>
              <p:nvPr/>
            </p:nvSpPr>
            <p:spPr>
              <a:xfrm rot="5400000">
                <a:off x="8152" y="6223"/>
                <a:ext cx="454" cy="854"/>
              </a:xfrm>
              <a:prstGeom prst="rightArrow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endParaRPr lang="zh-TW" altLang="en-US" sz="2000" b="1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44" name="橢圓 43"/>
            <p:cNvSpPr/>
            <p:nvPr/>
          </p:nvSpPr>
          <p:spPr>
            <a:xfrm>
              <a:off x="5011708" y="2786921"/>
              <a:ext cx="652298" cy="652298"/>
            </a:xfrm>
            <a:prstGeom prst="ellipse">
              <a:avLst/>
            </a:prstGeom>
            <a:solidFill>
              <a:srgbClr val="CF5C43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en-US" altLang="zh-TW" sz="3200" b="1" dirty="0" smtClean="0">
                  <a:latin typeface="微軟正黑體" pitchFamily="34" charset="-120"/>
                  <a:ea typeface="微軟正黑體" pitchFamily="34" charset="-120"/>
                </a:rPr>
                <a:t>1</a:t>
              </a:r>
              <a:endParaRPr lang="zh-TW" altLang="en-US" sz="32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432550" y="2898240"/>
            <a:ext cx="1656080" cy="3666584"/>
            <a:chOff x="6432550" y="2786921"/>
            <a:chExt cx="1656080" cy="3666584"/>
          </a:xfrm>
        </p:grpSpPr>
        <p:grpSp>
          <p:nvGrpSpPr>
            <p:cNvPr id="20" name="群組 19"/>
            <p:cNvGrpSpPr/>
            <p:nvPr/>
          </p:nvGrpSpPr>
          <p:grpSpPr>
            <a:xfrm>
              <a:off x="6432550" y="3469005"/>
              <a:ext cx="1656080" cy="2984500"/>
              <a:chOff x="10130" y="4785"/>
              <a:chExt cx="2608" cy="470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0130" y="4785"/>
                <a:ext cx="2608" cy="1412"/>
              </a:xfrm>
              <a:prstGeom prst="rect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r>
                  <a:rPr lang="zh-TW" altLang="en-US" sz="2000" b="1" dirty="0" smtClean="0">
                    <a:latin typeface="微軟正黑體" pitchFamily="34" charset="-120"/>
                    <a:ea typeface="微軟正黑體" pitchFamily="34" charset="-120"/>
                  </a:rPr>
                  <a:t>檢查資料量</a:t>
                </a:r>
                <a:endParaRPr lang="en-US" altLang="zh-TW" sz="2000" b="1" dirty="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6" name="向右箭號 25"/>
              <p:cNvSpPr/>
              <p:nvPr/>
            </p:nvSpPr>
            <p:spPr>
              <a:xfrm rot="5400000">
                <a:off x="11207" y="6273"/>
                <a:ext cx="454" cy="754"/>
              </a:xfrm>
              <a:prstGeom prst="rightArrow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endParaRPr lang="zh-TW" altLang="en-US" sz="2000" b="1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0130" y="7057"/>
                <a:ext cx="2608" cy="2428"/>
              </a:xfrm>
              <a:prstGeom prst="rect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r>
                  <a:rPr lang="zh-TW" altLang="en-US" sz="2000" b="1" dirty="0" smtClean="0">
                    <a:latin typeface="微軟正黑體" pitchFamily="34" charset="-120"/>
                    <a:ea typeface="微軟正黑體" pitchFamily="34" charset="-120"/>
                  </a:rPr>
                  <a:t>資料</a:t>
                </a:r>
                <a:endParaRPr lang="en-US" altLang="zh-TW" sz="2000" b="1" dirty="0" smtClean="0">
                  <a:latin typeface="微軟正黑體" pitchFamily="34" charset="-120"/>
                  <a:ea typeface="微軟正黑體" pitchFamily="34" charset="-120"/>
                </a:endParaRPr>
              </a:p>
              <a:p>
                <a:pPr algn="ctr" rtl="0"/>
                <a:r>
                  <a:rPr lang="zh-TW" altLang="en-US" sz="2000" b="1" dirty="0" smtClean="0">
                    <a:latin typeface="微軟正黑體" pitchFamily="34" charset="-120"/>
                    <a:ea typeface="微軟正黑體" pitchFamily="34" charset="-120"/>
                  </a:rPr>
                  <a:t>分割</a:t>
                </a:r>
                <a:r>
                  <a:rPr lang="en-US" altLang="zh-TW" sz="2000" b="1" dirty="0" smtClean="0">
                    <a:latin typeface="微軟正黑體" pitchFamily="34" charset="-120"/>
                    <a:ea typeface="微軟正黑體" pitchFamily="34" charset="-120"/>
                  </a:rPr>
                  <a:t>/</a:t>
                </a:r>
                <a:r>
                  <a:rPr lang="zh-TW" altLang="en-US" sz="2000" b="1" dirty="0" smtClean="0">
                    <a:latin typeface="微軟正黑體" pitchFamily="34" charset="-120"/>
                    <a:ea typeface="微軟正黑體" pitchFamily="34" charset="-120"/>
                  </a:rPr>
                  <a:t>壓縮</a:t>
                </a:r>
                <a:endParaRPr lang="en-US" altLang="zh-TW" sz="2000" b="1" dirty="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45" name="橢圓 44"/>
            <p:cNvSpPr/>
            <p:nvPr/>
          </p:nvSpPr>
          <p:spPr>
            <a:xfrm>
              <a:off x="6977640" y="2786921"/>
              <a:ext cx="652298" cy="652298"/>
            </a:xfrm>
            <a:prstGeom prst="ellipse">
              <a:avLst/>
            </a:prstGeom>
            <a:solidFill>
              <a:srgbClr val="CF5C43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en-US" altLang="zh-TW" sz="3200" b="1" dirty="0" smtClean="0">
                  <a:latin typeface="微軟正黑體" pitchFamily="34" charset="-120"/>
                  <a:ea typeface="微軟正黑體" pitchFamily="34" charset="-120"/>
                </a:rPr>
                <a:t>2</a:t>
              </a:r>
              <a:endParaRPr lang="zh-TW" altLang="en-US" sz="32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8399780" y="2898240"/>
            <a:ext cx="1656080" cy="3666584"/>
            <a:chOff x="8399780" y="2786921"/>
            <a:chExt cx="1656080" cy="3666584"/>
          </a:xfrm>
        </p:grpSpPr>
        <p:grpSp>
          <p:nvGrpSpPr>
            <p:cNvPr id="27" name="群組 26"/>
            <p:cNvGrpSpPr/>
            <p:nvPr/>
          </p:nvGrpSpPr>
          <p:grpSpPr>
            <a:xfrm>
              <a:off x="8399780" y="3469005"/>
              <a:ext cx="1656080" cy="2984500"/>
              <a:chOff x="13228" y="4785"/>
              <a:chExt cx="2608" cy="470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3228" y="4785"/>
                <a:ext cx="2608" cy="1412"/>
              </a:xfrm>
              <a:prstGeom prst="rect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r>
                  <a:rPr lang="zh-TW" altLang="en-US" sz="2000" b="1" dirty="0" smtClean="0">
                    <a:latin typeface="微軟正黑體" pitchFamily="34" charset="-120"/>
                    <a:ea typeface="微軟正黑體" pitchFamily="34" charset="-120"/>
                  </a:rPr>
                  <a:t>長期觀察</a:t>
                </a:r>
                <a:endParaRPr lang="en-US" altLang="zh-TW" sz="2000" b="1" dirty="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" name="向右箭號 29"/>
              <p:cNvSpPr/>
              <p:nvPr/>
            </p:nvSpPr>
            <p:spPr>
              <a:xfrm rot="5400000">
                <a:off x="14305" y="6273"/>
                <a:ext cx="454" cy="754"/>
              </a:xfrm>
              <a:prstGeom prst="rightArrow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endParaRPr lang="zh-TW" altLang="en-US" sz="2000" b="1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3228" y="7057"/>
                <a:ext cx="2608" cy="2428"/>
              </a:xfrm>
              <a:prstGeom prst="rect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r>
                  <a:rPr lang="zh-TW" altLang="en-US" sz="2000" b="1" dirty="0" smtClean="0">
                    <a:latin typeface="微軟正黑體" pitchFamily="34" charset="-120"/>
                    <a:ea typeface="微軟正黑體" pitchFamily="34" charset="-120"/>
                  </a:rPr>
                  <a:t>觀察當前</a:t>
                </a:r>
                <a:endParaRPr lang="en-US" altLang="zh-TW" sz="2000" b="1" dirty="0" smtClean="0">
                  <a:latin typeface="微軟正黑體" pitchFamily="34" charset="-120"/>
                  <a:ea typeface="微軟正黑體" pitchFamily="34" charset="-120"/>
                </a:endParaRPr>
              </a:p>
              <a:p>
                <a:pPr algn="ctr" rtl="0"/>
                <a:r>
                  <a:rPr lang="zh-TW" altLang="en-US" sz="2000" b="1" dirty="0" smtClean="0">
                    <a:latin typeface="微軟正黑體" pitchFamily="34" charset="-120"/>
                    <a:ea typeface="微軟正黑體" pitchFamily="34" charset="-120"/>
                  </a:rPr>
                  <a:t>執行語法</a:t>
                </a:r>
                <a:endParaRPr lang="en-US" altLang="zh-TW" sz="2000" b="1" dirty="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46" name="橢圓 45"/>
            <p:cNvSpPr/>
            <p:nvPr/>
          </p:nvSpPr>
          <p:spPr>
            <a:xfrm>
              <a:off x="8901671" y="2786921"/>
              <a:ext cx="652298" cy="652298"/>
            </a:xfrm>
            <a:prstGeom prst="ellipse">
              <a:avLst/>
            </a:prstGeom>
            <a:solidFill>
              <a:srgbClr val="CF5C43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en-US" altLang="zh-TW" sz="3200" b="1" dirty="0" smtClean="0">
                  <a:latin typeface="微軟正黑體" pitchFamily="34" charset="-120"/>
                  <a:ea typeface="微軟正黑體" pitchFamily="34" charset="-120"/>
                </a:rPr>
                <a:t>3</a:t>
              </a:r>
              <a:endParaRPr lang="zh-TW" altLang="en-US" sz="32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10344150" y="2898240"/>
            <a:ext cx="1656080" cy="3666584"/>
            <a:chOff x="10344150" y="2786921"/>
            <a:chExt cx="1656080" cy="3666584"/>
          </a:xfrm>
        </p:grpSpPr>
        <p:grpSp>
          <p:nvGrpSpPr>
            <p:cNvPr id="40" name="群組 39"/>
            <p:cNvGrpSpPr/>
            <p:nvPr/>
          </p:nvGrpSpPr>
          <p:grpSpPr>
            <a:xfrm>
              <a:off x="10344150" y="3469005"/>
              <a:ext cx="1656080" cy="2984500"/>
              <a:chOff x="16290" y="4785"/>
              <a:chExt cx="2608" cy="470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6290" y="4785"/>
                <a:ext cx="2608" cy="1412"/>
              </a:xfrm>
              <a:prstGeom prst="rect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r>
                  <a:rPr lang="zh-TW" altLang="en-US" sz="2000" b="1" dirty="0">
                    <a:latin typeface="微軟正黑體" pitchFamily="34" charset="-120"/>
                    <a:ea typeface="微軟正黑體" pitchFamily="34" charset="-120"/>
                  </a:rPr>
                  <a:t>收集追蹤</a:t>
                </a:r>
                <a:endParaRPr lang="en-US" altLang="zh-TW" sz="2000" b="1" dirty="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3" name="向右箭號 32"/>
              <p:cNvSpPr/>
              <p:nvPr/>
            </p:nvSpPr>
            <p:spPr>
              <a:xfrm rot="5400000">
                <a:off x="17367" y="6251"/>
                <a:ext cx="454" cy="754"/>
              </a:xfrm>
              <a:prstGeom prst="rightArrow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endParaRPr lang="zh-TW" altLang="en-US" sz="2000" b="1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6290" y="7057"/>
                <a:ext cx="2608" cy="2428"/>
              </a:xfrm>
              <a:prstGeom prst="rect">
                <a:avLst/>
              </a:prstGeom>
              <a:solidFill>
                <a:srgbClr val="E84D3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/>
                <a:r>
                  <a:rPr lang="en-US" altLang="zh-TW" sz="2000" b="1" dirty="0"/>
                  <a:t>SQL Server </a:t>
                </a:r>
                <a:endParaRPr lang="en-US" altLang="zh-TW" sz="2000" b="1" dirty="0" smtClean="0"/>
              </a:p>
              <a:p>
                <a:pPr algn="ctr" rtl="0"/>
                <a:r>
                  <a:rPr lang="en-US" altLang="zh-TW" sz="2000" b="1" dirty="0" smtClean="0"/>
                  <a:t>Profiler</a:t>
                </a:r>
                <a:endParaRPr lang="en-US" altLang="zh-TW" sz="2000" b="1" dirty="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47" name="橢圓 46"/>
            <p:cNvSpPr/>
            <p:nvPr/>
          </p:nvSpPr>
          <p:spPr>
            <a:xfrm>
              <a:off x="10846041" y="2786921"/>
              <a:ext cx="652298" cy="652298"/>
            </a:xfrm>
            <a:prstGeom prst="ellipse">
              <a:avLst/>
            </a:prstGeom>
            <a:solidFill>
              <a:srgbClr val="CF5C43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/>
              <a:r>
                <a:rPr lang="en-US" altLang="zh-TW" sz="3200" b="1" dirty="0" smtClean="0">
                  <a:latin typeface="微軟正黑體" pitchFamily="34" charset="-120"/>
                  <a:ea typeface="微軟正黑體" pitchFamily="34" charset="-120"/>
                </a:rPr>
                <a:t>4</a:t>
              </a:r>
              <a:endParaRPr lang="zh-TW" altLang="en-US" sz="32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52" name="向右箭號 51"/>
          <p:cNvSpPr/>
          <p:nvPr/>
        </p:nvSpPr>
        <p:spPr>
          <a:xfrm rot="5400000">
            <a:off x="8102050" y="2520332"/>
            <a:ext cx="287998" cy="542419"/>
          </a:xfrm>
          <a:prstGeom prst="rightArrow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endParaRPr lang="zh-TW" altLang="en-US" sz="2000" b="1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</a:t>
                      </a:r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軟體特徵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軟體架構設計能力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416065" y="110323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16065" y="154794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16065" y="1992643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16065" y="2437346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16065" y="288204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16065" y="332675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403365" y="377145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403434" y="421615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03434" y="466086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416065" y="510556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16065" y="599496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12718" y="765036"/>
            <a:ext cx="6755205" cy="2117013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lang="en-US" altLang="zh-CN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lang="en-US" altLang="zh-CN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12717" y="765037"/>
            <a:ext cx="6755206" cy="534035"/>
          </a:xfrm>
          <a:prstGeom prst="rect">
            <a:avLst/>
          </a:prstGeom>
          <a:solidFill>
            <a:srgbClr val="FF6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產品開發課程講師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28713" y="1463902"/>
            <a:ext cx="3023960" cy="567478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defRPr/>
            </a:pPr>
            <a:r>
              <a:rPr lang="en-US" altLang="zh-CN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Service</a:t>
            </a:r>
            <a:r>
              <a:rPr lang="zh-TW" altLang="en-US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開發教學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軟正黑體" pitchFamily="34" charset="-120"/>
              <a:ea typeface="微軟正黑體" pitchFamily="34" charset="-12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40669" y="1463901"/>
            <a:ext cx="3023958" cy="5688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defRPr/>
            </a:pPr>
            <a:r>
              <a:rPr lang="en-US" altLang="zh-TW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Domain</a:t>
            </a:r>
            <a:r>
              <a:rPr lang="zh-TW" altLang="en-US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開發教學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軟正黑體" pitchFamily="34" charset="-120"/>
              <a:ea typeface="微軟正黑體" pitchFamily="34" charset="-12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28713" y="2167236"/>
            <a:ext cx="3023960" cy="5688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查詢維護樣板</a:t>
            </a:r>
            <a:r>
              <a:rPr lang="zh-TW" altLang="en-US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開發教學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軟正黑體" pitchFamily="34" charset="-120"/>
              <a:ea typeface="微軟正黑體" pitchFamily="34" charset="-12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19308" y="2183181"/>
            <a:ext cx="3045319" cy="5688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defRPr/>
            </a:pPr>
            <a:r>
              <a:rPr lang="en-US" altLang="zh-TW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BPM</a:t>
            </a:r>
            <a:r>
              <a:rPr lang="zh-TW" altLang="en-US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響應式開發教學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軟正黑體" pitchFamily="34" charset="-120"/>
              <a:ea typeface="微軟正黑體" pitchFamily="34" charset="-120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12718" y="3069006"/>
            <a:ext cx="6755205" cy="1314308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lang="en-US" altLang="zh-CN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lang="en-US" altLang="zh-CN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12717" y="3069006"/>
            <a:ext cx="6755206" cy="534035"/>
          </a:xfrm>
          <a:prstGeom prst="rect">
            <a:avLst/>
          </a:prstGeom>
          <a:solidFill>
            <a:srgbClr val="FF6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技術分享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28714" y="3714232"/>
            <a:ext cx="1907974" cy="5688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defRPr/>
            </a:pPr>
            <a:r>
              <a:rPr lang="en-US" altLang="zh-TW" noProof="0" dirty="0" err="1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軟正黑體" pitchFamily="34" charset="-120"/>
                <a:ea typeface="微軟正黑體" pitchFamily="34" charset="-120"/>
                <a:sym typeface="+mn-ea"/>
              </a:rPr>
              <a:t>PhoneGap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軟正黑體" pitchFamily="34" charset="-120"/>
              <a:ea typeface="微軟正黑體" pitchFamily="34" charset="-12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06684" y="3714232"/>
            <a:ext cx="1943973" cy="5688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Vue.js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軟正黑體" pitchFamily="34" charset="-120"/>
              <a:ea typeface="微軟正黑體" pitchFamily="34" charset="-120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420654" y="3714232"/>
            <a:ext cx="1943973" cy="5688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defRPr/>
            </a:pPr>
            <a:r>
              <a:rPr lang="en-US" altLang="zh-CN" dirty="0" err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Webduino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軟正黑體" pitchFamily="34" charset="-120"/>
              <a:ea typeface="微軟正黑體" pitchFamily="34" charset="-12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12719" y="4538013"/>
            <a:ext cx="6755205" cy="1310668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lang="en-US" altLang="zh-CN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lang="en-US" altLang="zh-CN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12718" y="4538013"/>
            <a:ext cx="6755206" cy="534035"/>
          </a:xfrm>
          <a:prstGeom prst="rect">
            <a:avLst/>
          </a:prstGeom>
          <a:solidFill>
            <a:srgbClr val="FF6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其他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028715" y="5183239"/>
            <a:ext cx="6335912" cy="5688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「計畫</a:t>
            </a:r>
            <a:r>
              <a:rPr lang="zh-TW" altLang="en-US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評估 方法與</a:t>
            </a:r>
            <a:r>
              <a:rPr lang="zh-TW" altLang="en-US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應用 」一書教學簡報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軟正黑體" pitchFamily="34" charset="-120"/>
              <a:ea typeface="微軟正黑體" pitchFamily="34" charset="-120"/>
              <a:sym typeface="+mn-ea"/>
            </a:endParaRPr>
          </a:p>
        </p:txBody>
      </p:sp>
      <p:sp>
        <p:nvSpPr>
          <p:cNvPr id="37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46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36080" y="765031"/>
          <a:ext cx="3959945" cy="5759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92"/>
                <a:gridCol w="2817653"/>
              </a:tblGrid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類別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E84D39"/>
                    </a:solidFill>
                  </a:tcPr>
                </a:tc>
              </a:tr>
              <a:tr h="4430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專業知識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企業管理</a:t>
                      </a:r>
                      <a:r>
                        <a:rPr lang="zh-TW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軟體特徵</a:t>
                      </a: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軟件設計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資料庫管理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程式撰寫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軟體測試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專業技能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需求分析與發展能力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開發技術策略制定能力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軟體架構設計能力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創新能力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文件撰寫及表達能力</a:t>
                      </a:r>
                      <a:endParaRPr lang="zh-TW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  <a:tr h="4430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綜合素質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分析思考</a:t>
                      </a:r>
                    </a:p>
                  </a:txBody>
                  <a:tcPr marL="0" marR="0" marT="0" marB="0" anchor="ctr">
                    <a:solidFill>
                      <a:srgbClr val="F1D9D8"/>
                    </a:solidFill>
                  </a:tcPr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416065" y="110323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16065" y="154794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16065" y="1992643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16065" y="2437346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16065" y="288204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16065" y="332675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403365" y="377145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403434" y="421615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03434" y="466086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416065" y="510556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416065" y="555026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416065" y="110323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16065" y="154794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416065" y="1992643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16065" y="2437346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16065" y="288204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416065" y="332675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03365" y="377145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403434" y="421615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403434" y="466086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416065" y="510556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416065" y="555026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" name="TextBox 1"/>
          <p:cNvSpPr txBox="1">
            <a:spLocks noChangeArrowheads="1"/>
          </p:cNvSpPr>
          <p:nvPr/>
        </p:nvSpPr>
        <p:spPr bwMode="auto">
          <a:xfrm>
            <a:off x="4440023" y="2998981"/>
            <a:ext cx="79295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zh-CN" altLang="en-US" sz="5000" b="1" dirty="0">
                <a:latin typeface="微软雅黑" pitchFamily="34" charset="-122"/>
                <a:ea typeface="微软雅黑" pitchFamily="34" charset="-122"/>
              </a:rPr>
              <a:t>感謝各位評審委員！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416065" y="599496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47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852738"/>
            <a:ext cx="9144000" cy="1152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附  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04" y="797736"/>
            <a:ext cx="847663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5" y="5398657"/>
            <a:ext cx="1871974" cy="78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575051" y="1261270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軟體測試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6133" y="4364987"/>
            <a:ext cx="1747898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資料庫管理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6270" y="5294812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軟件設計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67999" y="5881896"/>
            <a:ext cx="2521900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企業管理軟體特徵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86814" y="5424352"/>
            <a:ext cx="1747898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程式撰寫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-167913" y="766915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專業知識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49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-167913" y="693038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工作內容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24077" y="1420276"/>
            <a:ext cx="5255926" cy="5344458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4076" y="1420278"/>
            <a:ext cx="5255927" cy="64540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主要工作內容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311998" y="1413028"/>
            <a:ext cx="5327926" cy="5352148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1997" y="1413030"/>
            <a:ext cx="5327927" cy="645405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歷年重點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專案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項目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12072" y="2205017"/>
            <a:ext cx="412965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需求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收集、分析與規劃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開發技術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評估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開發架構研究與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設計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開發規格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建立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專案時程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評估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程式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開發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軟體測試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操作文件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撰寫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產品開發課程講師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其他同仁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開發問題協助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23687" y="2205017"/>
            <a:ext cx="52068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BPMN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流程塑模器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工作流程與簽核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流程引擎解析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T100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流程多對多專案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企業流程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監控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資管處在地化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專案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Web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化表單設計器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查詢維護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樣板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平台響應式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Clr>
                <a:srgbClr val="E84D39"/>
              </a:buClr>
              <a:buFont typeface="Wingdings" pitchFamily="2" charset="2"/>
              <a:buChar char="u"/>
            </a:pP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RWD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表單設計器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04" y="797736"/>
            <a:ext cx="847663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5" y="5398657"/>
            <a:ext cx="1871974" cy="78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575051" y="1261270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軟體測試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6133" y="4364987"/>
            <a:ext cx="1747898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資料庫管理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6270" y="5294812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軟件設計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67999" y="5881896"/>
            <a:ext cx="2521900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企業管理軟體特徵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86814" y="5424352"/>
            <a:ext cx="1747898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程式撰寫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-167913" y="766915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專業知識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320667" y="109359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134637" y="5160826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88201" y="579328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835428" y="423885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-168484" y="1342907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熟悉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50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04" y="797736"/>
            <a:ext cx="847663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5" y="5398657"/>
            <a:ext cx="1871974" cy="78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575051" y="1261270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軟體測試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6133" y="4364987"/>
            <a:ext cx="1747898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資料庫管理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6270" y="5294812"/>
            <a:ext cx="157162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軟件設計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67999" y="5881896"/>
            <a:ext cx="2521900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企業管理軟體特徵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86814" y="5424352"/>
            <a:ext cx="1747898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程式撰寫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-167913" y="766915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專業知識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452508" y="524107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-168484" y="1342907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精通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51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30" y="783195"/>
            <a:ext cx="8383603" cy="569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954" y="5398657"/>
            <a:ext cx="1871974" cy="78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656020" y="863754"/>
            <a:ext cx="2735962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軟體架構設計能力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40548" y="2636452"/>
            <a:ext cx="2735962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文件撰寫與表達能力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47984" y="1528450"/>
            <a:ext cx="2735962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需求分析與發展能力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35661" y="5277355"/>
            <a:ext cx="1768300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創新能力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56045" y="5291643"/>
            <a:ext cx="212081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系統設計能力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41732" y="6033708"/>
            <a:ext cx="3023911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開發技術策略制定能力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-95914" y="765037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專業技能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52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30" y="783195"/>
            <a:ext cx="8383603" cy="569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954" y="5398657"/>
            <a:ext cx="1871974" cy="78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656020" y="863754"/>
            <a:ext cx="2735962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軟體架構設計能力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40548" y="2636452"/>
            <a:ext cx="2735962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文件撰寫與表達能力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47984" y="1528450"/>
            <a:ext cx="2735962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需求分析與發展能力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35661" y="5277355"/>
            <a:ext cx="1768300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創新能力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56045" y="5291643"/>
            <a:ext cx="212081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系統設計能力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41732" y="6033708"/>
            <a:ext cx="3023911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開發技術策略制定能力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-95914" y="765037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專業技能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355393" y="69303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382538" y="5876966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904386" y="512553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-95914" y="1342907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獨力完成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53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30" y="783195"/>
            <a:ext cx="8383603" cy="569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954" y="5398657"/>
            <a:ext cx="1871974" cy="78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656020" y="863754"/>
            <a:ext cx="2735962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軟體架構設計能力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40548" y="2636452"/>
            <a:ext cx="2735962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文件撰寫與表達能力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47984" y="1528450"/>
            <a:ext cx="2735962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需求分析與發展能力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35661" y="5277355"/>
            <a:ext cx="1768300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創新能力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56045" y="5291643"/>
            <a:ext cx="2120815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系統設計能力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41732" y="6033708"/>
            <a:ext cx="3023911" cy="455613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開發技術策略制定能力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-95914" y="765037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專業技能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9988" y="1353133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883344" y="250511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581992" y="511159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-95914" y="1342907"/>
            <a:ext cx="3430588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指導他人完成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54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45" y="849866"/>
            <a:ext cx="7951943" cy="5948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-167913" y="766915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綜合素質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687" y="5398657"/>
            <a:ext cx="1871974" cy="78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416065" y="2939854"/>
            <a:ext cx="2074634" cy="583752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</a:rPr>
              <a:t>分析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思考</a:t>
            </a:r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28069" y="285300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  <a:sym typeface="Wingdings"/>
              </a:rPr>
              <a:t></a:t>
            </a:r>
            <a:endParaRPr lang="zh-TW" altLang="en-US" sz="4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-167913" y="1342907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完全具備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55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361950" y="620713"/>
            <a:ext cx="3430588" cy="681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專業知識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(1/3)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2450" y="1412875"/>
            <a:ext cx="100806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類別</a:t>
            </a:r>
          </a:p>
        </p:txBody>
      </p:sp>
      <p:sp>
        <p:nvSpPr>
          <p:cNvPr id="7" name="矩形 6"/>
          <p:cNvSpPr/>
          <p:nvPr/>
        </p:nvSpPr>
        <p:spPr>
          <a:xfrm>
            <a:off x="1593850" y="1412875"/>
            <a:ext cx="139541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知識項目</a:t>
            </a:r>
          </a:p>
        </p:txBody>
      </p:sp>
      <p:sp>
        <p:nvSpPr>
          <p:cNvPr id="8" name="矩形 7"/>
          <p:cNvSpPr/>
          <p:nvPr/>
        </p:nvSpPr>
        <p:spPr>
          <a:xfrm>
            <a:off x="3033713" y="1412875"/>
            <a:ext cx="79216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知識標準</a:t>
            </a:r>
          </a:p>
        </p:txBody>
      </p:sp>
      <p:sp>
        <p:nvSpPr>
          <p:cNvPr id="10" name="矩形 9"/>
          <p:cNvSpPr/>
          <p:nvPr/>
        </p:nvSpPr>
        <p:spPr>
          <a:xfrm>
            <a:off x="552450" y="1951038"/>
            <a:ext cx="1008063" cy="1714500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行業知識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93850" y="1949450"/>
            <a:ext cx="1395413" cy="1719263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ERP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行業概論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33713" y="1949450"/>
            <a:ext cx="792163" cy="1719263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熟悉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(2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95825" y="1412875"/>
            <a:ext cx="7159625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說明</a:t>
            </a:r>
          </a:p>
        </p:txBody>
      </p:sp>
      <p:sp>
        <p:nvSpPr>
          <p:cNvPr id="19" name="矩形 18"/>
          <p:cNvSpPr/>
          <p:nvPr/>
        </p:nvSpPr>
        <p:spPr>
          <a:xfrm>
            <a:off x="3870325" y="1412875"/>
            <a:ext cx="79216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自我評估</a:t>
            </a:r>
          </a:p>
        </p:txBody>
      </p:sp>
      <p:sp>
        <p:nvSpPr>
          <p:cNvPr id="20" name="矩形 19"/>
          <p:cNvSpPr/>
          <p:nvPr/>
        </p:nvSpPr>
        <p:spPr>
          <a:xfrm>
            <a:off x="3870325" y="1949450"/>
            <a:ext cx="792163" cy="1719263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熟悉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(2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95825" y="1951038"/>
            <a:ext cx="7159625" cy="1714500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在「流程多對多」專案中，與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T100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合作規劃請、採購工作與簽核流程之「一對一」與「一對多」的流程追蹤，此流程不僅止於企業內部之流程運作，亦包括外部供應商之關卡，將供應商之交期回覆納入企業流程監控之中。就學期間亦曾考取企業資源管理師的證照，並曾於科技公司擔任生管工程師一職，有碩達與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Oracle ERP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的操作經驗，對於企業運作從預估、物料管理、生產管理、倉儲管理皆有涉獵。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2450" y="3714750"/>
            <a:ext cx="1008063" cy="27384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領域知識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3850" y="3713163"/>
            <a:ext cx="1395413" cy="1358900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軟件設計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33713" y="3713163"/>
            <a:ext cx="792163" cy="1358900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熟練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70325" y="3713163"/>
            <a:ext cx="792163" cy="1358900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熟練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95825" y="3714750"/>
            <a:ext cx="7159625" cy="1352550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在「查詢維護樣板」專案中，為了兼顧產品人員、顧問、二次開發人員以及客戶的開發思維，設計一套可快速開發的「查詢維護樣板」架構，讓開發人員專注於邏輯處理，並由樣板提供與平台相同的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UI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介面，避免因平台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UIUX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大調整導致客製頁面不一致的情況發生，整體開發速度從過去約一星期的開發時程縮短至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1.5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天左右。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93850" y="5094288"/>
            <a:ext cx="1395413" cy="1360488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企業管理軟體特徵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033713" y="5094288"/>
            <a:ext cx="792163" cy="1360488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熟練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70325" y="5094288"/>
            <a:ext cx="792163" cy="1360488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熟練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95825" y="5095875"/>
            <a:ext cx="7159625" cy="1357313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企業管理軟體是對各種企業中的資源進行分析、管理與電子化的管理系統，並提供企業決策等建議，如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即是將企業管理系統能針對關鍵流程進行分析、監控與優化，為了推廣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的核心價值，曾於推廣月報投稿「除了簽核之外，您不能不知道的鼎新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流程管理系統」一文。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1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56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2450" y="1412875"/>
            <a:ext cx="100806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類別</a:t>
            </a:r>
          </a:p>
        </p:txBody>
      </p:sp>
      <p:sp>
        <p:nvSpPr>
          <p:cNvPr id="7" name="矩形 6"/>
          <p:cNvSpPr/>
          <p:nvPr/>
        </p:nvSpPr>
        <p:spPr>
          <a:xfrm>
            <a:off x="1593850" y="1412875"/>
            <a:ext cx="139541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知識項目</a:t>
            </a:r>
          </a:p>
        </p:txBody>
      </p:sp>
      <p:sp>
        <p:nvSpPr>
          <p:cNvPr id="8" name="矩形 7"/>
          <p:cNvSpPr/>
          <p:nvPr/>
        </p:nvSpPr>
        <p:spPr>
          <a:xfrm>
            <a:off x="3033713" y="1412875"/>
            <a:ext cx="79216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知識標準</a:t>
            </a:r>
          </a:p>
        </p:txBody>
      </p:sp>
      <p:sp>
        <p:nvSpPr>
          <p:cNvPr id="18" name="矩形 17"/>
          <p:cNvSpPr/>
          <p:nvPr/>
        </p:nvSpPr>
        <p:spPr>
          <a:xfrm>
            <a:off x="4695825" y="1412875"/>
            <a:ext cx="6872288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說明</a:t>
            </a:r>
          </a:p>
        </p:txBody>
      </p:sp>
      <p:sp>
        <p:nvSpPr>
          <p:cNvPr id="19" name="矩形 18"/>
          <p:cNvSpPr/>
          <p:nvPr/>
        </p:nvSpPr>
        <p:spPr>
          <a:xfrm>
            <a:off x="3859213" y="1412875"/>
            <a:ext cx="79216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自我評估</a:t>
            </a:r>
          </a:p>
        </p:txBody>
      </p:sp>
      <p:sp>
        <p:nvSpPr>
          <p:cNvPr id="22" name="矩形 21"/>
          <p:cNvSpPr/>
          <p:nvPr/>
        </p:nvSpPr>
        <p:spPr>
          <a:xfrm>
            <a:off x="552450" y="1949450"/>
            <a:ext cx="1008063" cy="382428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領域知識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3850" y="3105150"/>
            <a:ext cx="1395413" cy="2671763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程式撰寫</a:t>
            </a:r>
          </a:p>
        </p:txBody>
      </p:sp>
      <p:sp>
        <p:nvSpPr>
          <p:cNvPr id="24" name="矩形 23"/>
          <p:cNvSpPr/>
          <p:nvPr/>
        </p:nvSpPr>
        <p:spPr>
          <a:xfrm>
            <a:off x="3033713" y="3105150"/>
            <a:ext cx="792163" cy="2671763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精通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(5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59213" y="3103563"/>
            <a:ext cx="792163" cy="2676525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精通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(5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95825" y="3106738"/>
            <a:ext cx="6872288" cy="2667000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主要由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Java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語言撰寫而成，在前端使用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HTML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、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CSS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與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Javascript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再搭配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JS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或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jQuery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的相關套件開發，後段使用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Hibernate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、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Struts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、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Spring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、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EJB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OJB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等框架支撐，隨著開發經驗的增長，在開發階段更是考慮程式的安全性與性能，提早預防未來可能發生的問題。除現階段工作所需的技術與框架，更於非上班時間研究其他新技術與套件，不停新收新穎的相關知識，以增進自身能力。另外在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表單設計器」與「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RWD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表單設計器」專案中，放眼未來為了要有機會擴充設計器中的元件與功能，僅使用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javascript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與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jquery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完成此專案項目，未引用其他套件且同時可支援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IE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、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FireFox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與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Chrome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的操作。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93850" y="1951038"/>
            <a:ext cx="1395413" cy="1117600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軟體工程</a:t>
            </a:r>
          </a:p>
        </p:txBody>
      </p:sp>
      <p:sp>
        <p:nvSpPr>
          <p:cNvPr id="44" name="矩形 43"/>
          <p:cNvSpPr/>
          <p:nvPr/>
        </p:nvSpPr>
        <p:spPr>
          <a:xfrm>
            <a:off x="3033713" y="1951038"/>
            <a:ext cx="792163" cy="1117600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掌握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859213" y="1951038"/>
            <a:ext cx="792163" cy="1117600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掌握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95825" y="1952625"/>
            <a:ext cx="6872288" cy="1114425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軟體工程主要是為了使軟體開發能如期、如質地完成並符合需求的一套理論、方法；目前與主管的配合像是採用敏捷式開發的理念，例行性的回報進度與問題，避免開發目標偏離，並在第一時間導回正軌。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1" name="TextBox 1"/>
          <p:cNvSpPr txBox="1">
            <a:spLocks noChangeArrowheads="1"/>
          </p:cNvSpPr>
          <p:nvPr/>
        </p:nvSpPr>
        <p:spPr bwMode="auto">
          <a:xfrm>
            <a:off x="361950" y="620713"/>
            <a:ext cx="3430588" cy="681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專業知識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(2/3)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0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57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2450" y="1397000"/>
            <a:ext cx="100806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類別</a:t>
            </a:r>
          </a:p>
        </p:txBody>
      </p:sp>
      <p:sp>
        <p:nvSpPr>
          <p:cNvPr id="7" name="矩形 6"/>
          <p:cNvSpPr/>
          <p:nvPr/>
        </p:nvSpPr>
        <p:spPr>
          <a:xfrm>
            <a:off x="1593850" y="1397000"/>
            <a:ext cx="139541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知識項目</a:t>
            </a:r>
          </a:p>
        </p:txBody>
      </p:sp>
      <p:sp>
        <p:nvSpPr>
          <p:cNvPr id="8" name="矩形 7"/>
          <p:cNvSpPr/>
          <p:nvPr/>
        </p:nvSpPr>
        <p:spPr>
          <a:xfrm>
            <a:off x="3033713" y="1397000"/>
            <a:ext cx="79216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知識標準</a:t>
            </a:r>
          </a:p>
        </p:txBody>
      </p:sp>
      <p:sp>
        <p:nvSpPr>
          <p:cNvPr id="18" name="矩形 17"/>
          <p:cNvSpPr/>
          <p:nvPr/>
        </p:nvSpPr>
        <p:spPr>
          <a:xfrm>
            <a:off x="4695825" y="1397000"/>
            <a:ext cx="6800850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說明</a:t>
            </a:r>
          </a:p>
        </p:txBody>
      </p:sp>
      <p:sp>
        <p:nvSpPr>
          <p:cNvPr id="19" name="矩形 18"/>
          <p:cNvSpPr/>
          <p:nvPr/>
        </p:nvSpPr>
        <p:spPr>
          <a:xfrm>
            <a:off x="3865563" y="1397000"/>
            <a:ext cx="792163" cy="503238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自我評估</a:t>
            </a:r>
          </a:p>
        </p:txBody>
      </p:sp>
      <p:sp>
        <p:nvSpPr>
          <p:cNvPr id="22" name="矩形 21"/>
          <p:cNvSpPr/>
          <p:nvPr/>
        </p:nvSpPr>
        <p:spPr>
          <a:xfrm>
            <a:off x="552450" y="1963738"/>
            <a:ext cx="1008063" cy="3622675"/>
          </a:xfrm>
          <a:prstGeom prst="rect">
            <a:avLst/>
          </a:prstGeom>
          <a:solidFill>
            <a:srgbClr val="CF5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領域知識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3850" y="3090863"/>
            <a:ext cx="1395413" cy="1223963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作業系統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管理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33713" y="3090863"/>
            <a:ext cx="792163" cy="1223963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掌握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59213" y="3090863"/>
            <a:ext cx="792163" cy="1223963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掌握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95825" y="3090863"/>
            <a:ext cx="6800850" cy="1222375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目前支援的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OS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包含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Window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與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Linux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，其中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Window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的用戶算多數，在處理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OS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相關問題上，以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Window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掌握度較高，但仍少數客戶使用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Linux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，因此當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Linux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有議題發生時，則需要透過相關書籍及網路資訊解決。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93850" y="1960563"/>
            <a:ext cx="1395413" cy="1079500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資料庫管理</a:t>
            </a:r>
          </a:p>
        </p:txBody>
      </p:sp>
      <p:sp>
        <p:nvSpPr>
          <p:cNvPr id="44" name="矩形 43"/>
          <p:cNvSpPr/>
          <p:nvPr/>
        </p:nvSpPr>
        <p:spPr>
          <a:xfrm>
            <a:off x="3033713" y="1960563"/>
            <a:ext cx="792163" cy="1079500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熟練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859213" y="1960563"/>
            <a:ext cx="792163" cy="1079500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熟練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95825" y="1960563"/>
            <a:ext cx="6800850" cy="1076325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支援的資料庫包含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MSSQL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及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Oracle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，除了能在開發前考量兩者的差異外，當資料庫出現異常時，可經由錯誤訊息查尋解決方式，或利用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MSSQL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所提供的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SQL Server Profiler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來追蹤及除錯。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93850" y="4364038"/>
            <a:ext cx="1395413" cy="1225550"/>
          </a:xfrm>
          <a:prstGeom prst="rect">
            <a:avLst/>
          </a:prstGeom>
          <a:solidFill>
            <a:srgbClr val="CF5C4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軟體測試</a:t>
            </a:r>
          </a:p>
        </p:txBody>
      </p:sp>
      <p:sp>
        <p:nvSpPr>
          <p:cNvPr id="37" name="矩形 36"/>
          <p:cNvSpPr/>
          <p:nvPr/>
        </p:nvSpPr>
        <p:spPr>
          <a:xfrm>
            <a:off x="3033713" y="4364038"/>
            <a:ext cx="792163" cy="1225550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熟練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859213" y="4364038"/>
            <a:ext cx="792163" cy="1225550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熟練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695825" y="4364038"/>
            <a:ext cx="6800850" cy="1222375"/>
          </a:xfrm>
          <a:prstGeom prst="rect">
            <a:avLst/>
          </a:prstGeom>
          <a:solidFill>
            <a:srgbClr val="CF5C4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軟體測試的目的主要是為了提高軟體品質與減少商業損失，以及補救軟體缺陷所造成無法補救的後果，從開發到交程式間我會進行單元測試、整合測試、系統測試與驗收測試，用以確保程式的正確性、完整性、安全性和品質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7" name="TextBox 1"/>
          <p:cNvSpPr txBox="1">
            <a:spLocks noChangeArrowheads="1"/>
          </p:cNvSpPr>
          <p:nvPr/>
        </p:nvSpPr>
        <p:spPr bwMode="auto">
          <a:xfrm>
            <a:off x="361950" y="620713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專業知識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(3/3)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8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58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669925" y="1412875"/>
            <a:ext cx="10969625" cy="503238"/>
            <a:chOff x="323850" y="1412875"/>
            <a:chExt cx="8521700" cy="503238"/>
          </a:xfrm>
        </p:grpSpPr>
        <p:sp>
          <p:nvSpPr>
            <p:cNvPr id="2" name="矩形 1"/>
            <p:cNvSpPr/>
            <p:nvPr/>
          </p:nvSpPr>
          <p:spPr>
            <a:xfrm>
              <a:off x="323850" y="1412875"/>
              <a:ext cx="2087879" cy="503238"/>
            </a:xfrm>
            <a:prstGeom prst="rect">
              <a:avLst/>
            </a:prstGeom>
            <a:solidFill>
              <a:srgbClr val="44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培訓課程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457358" y="1412875"/>
              <a:ext cx="1608147" cy="503238"/>
            </a:xfrm>
            <a:prstGeom prst="rect">
              <a:avLst/>
            </a:prstGeom>
            <a:solidFill>
              <a:srgbClr val="44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主辦單位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116069" y="1412875"/>
              <a:ext cx="3035007" cy="503238"/>
            </a:xfrm>
            <a:prstGeom prst="rect">
              <a:avLst/>
            </a:prstGeom>
            <a:solidFill>
              <a:srgbClr val="44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培訓內容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7207805" y="1412875"/>
              <a:ext cx="1637745" cy="503238"/>
            </a:xfrm>
            <a:prstGeom prst="rect">
              <a:avLst/>
            </a:prstGeom>
            <a:solidFill>
              <a:srgbClr val="44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培訓日期或時間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69925" y="1949450"/>
            <a:ext cx="10969625" cy="612775"/>
            <a:chOff x="323850" y="1949450"/>
            <a:chExt cx="8521700" cy="612775"/>
          </a:xfrm>
        </p:grpSpPr>
        <p:sp>
          <p:nvSpPr>
            <p:cNvPr id="9" name="矩形 8"/>
            <p:cNvSpPr/>
            <p:nvPr/>
          </p:nvSpPr>
          <p:spPr>
            <a:xfrm>
              <a:off x="323850" y="1951038"/>
              <a:ext cx="2087879" cy="611187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Java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跨平台應用程式設計師就業養成班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57358" y="1949450"/>
              <a:ext cx="1608147" cy="612775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資策會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16069" y="1949450"/>
              <a:ext cx="3048573" cy="612775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JAVA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相關技術與開發架構培訓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207805" y="1951038"/>
              <a:ext cx="1637745" cy="611187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100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年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6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月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~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100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年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11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月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69925" y="2595563"/>
            <a:ext cx="10969625" cy="612775"/>
            <a:chOff x="323850" y="2595563"/>
            <a:chExt cx="8521700" cy="612775"/>
          </a:xfrm>
        </p:grpSpPr>
        <p:sp>
          <p:nvSpPr>
            <p:cNvPr id="13" name="矩形 12"/>
            <p:cNvSpPr/>
            <p:nvPr/>
          </p:nvSpPr>
          <p:spPr>
            <a:xfrm>
              <a:off x="323850" y="2597150"/>
              <a:ext cx="2087879" cy="611188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AutoCAD 2D &amp; 3D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457358" y="2595563"/>
              <a:ext cx="1608147" cy="612775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聯成電腦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116069" y="2595563"/>
              <a:ext cx="3048573" cy="612775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使用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AutoCAD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繪製產品三視圖，並可用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2D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與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3D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的方式繪製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207805" y="2595563"/>
              <a:ext cx="1637745" cy="612775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97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年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9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月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~ </a:t>
              </a:r>
            </a:p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97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年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12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月</a:t>
              </a: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669925" y="3573463"/>
            <a:ext cx="10969625" cy="503237"/>
            <a:chOff x="323850" y="3573463"/>
            <a:chExt cx="8521700" cy="503237"/>
          </a:xfrm>
        </p:grpSpPr>
        <p:sp>
          <p:nvSpPr>
            <p:cNvPr id="17" name="矩形 16"/>
            <p:cNvSpPr/>
            <p:nvPr/>
          </p:nvSpPr>
          <p:spPr>
            <a:xfrm>
              <a:off x="323850" y="3573463"/>
              <a:ext cx="2087879" cy="503237"/>
            </a:xfrm>
            <a:prstGeom prst="rect">
              <a:avLst/>
            </a:prstGeom>
            <a:solidFill>
              <a:srgbClr val="4D4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證書名稱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2457358" y="3573463"/>
              <a:ext cx="1608147" cy="503237"/>
            </a:xfrm>
            <a:prstGeom prst="rect">
              <a:avLst/>
            </a:prstGeom>
            <a:solidFill>
              <a:srgbClr val="4D4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主辦單位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4116069" y="3573463"/>
              <a:ext cx="3035007" cy="503237"/>
            </a:xfrm>
            <a:prstGeom prst="rect">
              <a:avLst/>
            </a:prstGeom>
            <a:solidFill>
              <a:srgbClr val="4D4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認證機構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207805" y="3573463"/>
              <a:ext cx="1637745" cy="503237"/>
            </a:xfrm>
            <a:prstGeom prst="rect">
              <a:avLst/>
            </a:prstGeom>
            <a:solidFill>
              <a:srgbClr val="4D4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認證日期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669925" y="4108450"/>
            <a:ext cx="10969625" cy="733425"/>
            <a:chOff x="323850" y="4108450"/>
            <a:chExt cx="8521700" cy="733425"/>
          </a:xfrm>
        </p:grpSpPr>
        <p:sp>
          <p:nvSpPr>
            <p:cNvPr id="22" name="矩形 21"/>
            <p:cNvSpPr/>
            <p:nvPr/>
          </p:nvSpPr>
          <p:spPr>
            <a:xfrm>
              <a:off x="323850" y="4108450"/>
              <a:ext cx="2087879" cy="733425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專案管理</a:t>
              </a:r>
            </a:p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IPMA Level D</a:t>
              </a:r>
            </a:p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(Project Associate)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457358" y="4110038"/>
              <a:ext cx="1608147" cy="731837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台灣專案管理學會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16069" y="4110038"/>
              <a:ext cx="3048573" cy="731837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台灣專案管理學會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207805" y="4110038"/>
              <a:ext cx="1637745" cy="731837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200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7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.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5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669925" y="4879975"/>
            <a:ext cx="10969625" cy="733425"/>
            <a:chOff x="323850" y="4879975"/>
            <a:chExt cx="8521700" cy="733425"/>
          </a:xfrm>
        </p:grpSpPr>
        <p:sp>
          <p:nvSpPr>
            <p:cNvPr id="26" name="矩形 25"/>
            <p:cNvSpPr/>
            <p:nvPr/>
          </p:nvSpPr>
          <p:spPr>
            <a:xfrm>
              <a:off x="323850" y="4881563"/>
              <a:ext cx="2087879" cy="731837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企業資源管理</a:t>
              </a:r>
            </a:p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Elementary ERP Planner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457358" y="4879975"/>
              <a:ext cx="1608147" cy="733425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中華企業資源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規劃學會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116069" y="4879975"/>
              <a:ext cx="3048573" cy="733425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中華企業資源規劃學會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207805" y="4881563"/>
              <a:ext cx="1637745" cy="731837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200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5.2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669925" y="5638800"/>
            <a:ext cx="10969625" cy="733425"/>
            <a:chOff x="323850" y="5638800"/>
            <a:chExt cx="8521700" cy="733425"/>
          </a:xfrm>
        </p:grpSpPr>
        <p:sp>
          <p:nvSpPr>
            <p:cNvPr id="34" name="矩形 33"/>
            <p:cNvSpPr/>
            <p:nvPr/>
          </p:nvSpPr>
          <p:spPr>
            <a:xfrm>
              <a:off x="323850" y="5638800"/>
              <a:ext cx="2087879" cy="733425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AutoCAD 2D &amp; 3D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457358" y="5640388"/>
              <a:ext cx="1608147" cy="731837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Autodesk Authorized Certification Center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116069" y="5640388"/>
              <a:ext cx="3048573" cy="731837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Autodesk Authorized Certification Center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207805" y="5638800"/>
              <a:ext cx="1637745" cy="733425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2009.1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sp>
        <p:nvSpPr>
          <p:cNvPr id="32" name="TextBox 1"/>
          <p:cNvSpPr txBox="1">
            <a:spLocks noChangeArrowheads="1"/>
          </p:cNvSpPr>
          <p:nvPr/>
        </p:nvSpPr>
        <p:spPr bwMode="auto">
          <a:xfrm>
            <a:off x="336550" y="571500"/>
            <a:ext cx="2992438" cy="681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培訓與認證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0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59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742" y="581956"/>
            <a:ext cx="6460231" cy="441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871729" y="981034"/>
            <a:ext cx="1313751" cy="313151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軟體測試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963" y="3259847"/>
            <a:ext cx="1461101" cy="313151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資料庫管理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6035" y="4051836"/>
            <a:ext cx="1313751" cy="313151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軟件設計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35912" y="4483830"/>
            <a:ext cx="2108104" cy="313151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企業管理軟體特徵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079" y="3979837"/>
            <a:ext cx="1461101" cy="313151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程式撰寫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82" y="580875"/>
            <a:ext cx="6223633" cy="422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7823976" y="581957"/>
            <a:ext cx="2131394" cy="3132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軟體架構設計能力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5370" y="1891817"/>
            <a:ext cx="2260545" cy="3132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文件撰寫與表達能力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67949" y="1053033"/>
            <a:ext cx="2395546" cy="3132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需求分析與發展能力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479953" y="3955911"/>
            <a:ext cx="1377558" cy="3132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創新能力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27994" y="3955911"/>
            <a:ext cx="1652177" cy="313200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系統設計能力</a:t>
            </a:r>
            <a:endParaRPr kumimoji="0" lang="en-US" altLang="zh-TW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81081" y="4493055"/>
            <a:ext cx="2706858" cy="303926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開發技術策略制定能力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29" y="4037416"/>
            <a:ext cx="3944723" cy="2951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3380181" y="5082466"/>
            <a:ext cx="1313751" cy="313151"/>
          </a:xfrm>
          <a:prstGeom prst="rect">
            <a:avLst/>
          </a:prstGeom>
          <a:solidFill>
            <a:srgbClr val="E84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TW" altLang="en-US" b="1" noProof="0" dirty="0">
                <a:latin typeface="微軟正黑體" pitchFamily="34" charset="-120"/>
                <a:ea typeface="微軟正黑體" pitchFamily="34" charset="-120"/>
              </a:rPr>
              <a:t>分析思考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124" y="4995557"/>
            <a:ext cx="1612554" cy="67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200068" y="2349015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專業知識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7201349" y="2350893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專業技能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4265096" y="5300974"/>
            <a:ext cx="34305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綜合素質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0863" y="1411288"/>
            <a:ext cx="1295400" cy="503238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技能項目</a:t>
            </a:r>
          </a:p>
        </p:txBody>
      </p:sp>
      <p:sp>
        <p:nvSpPr>
          <p:cNvPr id="8" name="矩形 7"/>
          <p:cNvSpPr/>
          <p:nvPr/>
        </p:nvSpPr>
        <p:spPr>
          <a:xfrm>
            <a:off x="1897063" y="1412875"/>
            <a:ext cx="1114425" cy="504825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技能標準</a:t>
            </a:r>
          </a:p>
        </p:txBody>
      </p:sp>
      <p:sp>
        <p:nvSpPr>
          <p:cNvPr id="9" name="矩形 8"/>
          <p:cNvSpPr/>
          <p:nvPr/>
        </p:nvSpPr>
        <p:spPr>
          <a:xfrm>
            <a:off x="4224338" y="1412875"/>
            <a:ext cx="7356475" cy="503238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行為事例說明</a:t>
            </a:r>
          </a:p>
        </p:txBody>
      </p:sp>
      <p:sp>
        <p:nvSpPr>
          <p:cNvPr id="11" name="矩形 10"/>
          <p:cNvSpPr/>
          <p:nvPr/>
        </p:nvSpPr>
        <p:spPr>
          <a:xfrm>
            <a:off x="3057525" y="1412875"/>
            <a:ext cx="1114425" cy="503238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自我評估</a:t>
            </a:r>
          </a:p>
        </p:txBody>
      </p:sp>
      <p:sp>
        <p:nvSpPr>
          <p:cNvPr id="12" name="矩形 11"/>
          <p:cNvSpPr/>
          <p:nvPr/>
        </p:nvSpPr>
        <p:spPr>
          <a:xfrm>
            <a:off x="550863" y="3519488"/>
            <a:ext cx="1295400" cy="1246188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需求分析與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發展能力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97063" y="3519488"/>
            <a:ext cx="1114425" cy="1246188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獨立完成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57525" y="3519488"/>
            <a:ext cx="1114425" cy="1246188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獨立完成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24338" y="3519488"/>
            <a:ext cx="7356475" cy="1246188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表單設計器」、「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RWD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表單設計器」、「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平台響應式」專案中，於需求不明確階段，我能夠收集競爭廠商資料、客戶的建議與市場趨勢，規劃出可提升產品競爭優勢的項目，訂定一致的開發方式，並將實作細項分派給同仁執行。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293688" y="571500"/>
            <a:ext cx="3430588" cy="681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專業技能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(1/3)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0863" y="1957388"/>
            <a:ext cx="1295400" cy="151130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軟體架構設計能力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97063" y="1957388"/>
            <a:ext cx="1114425" cy="15113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獨立完成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057525" y="1957388"/>
            <a:ext cx="1114425" cy="15113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獨立完成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24338" y="1957388"/>
            <a:ext cx="7356475" cy="15113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「查詢維護樣板」專案中，依據需求規範開發方式，讓產中人員、顧問、二次開發人員與客戶都可遵照此規範進行開發，並提供詳細的使用教學文件，縮短開發時程。而開發人員只需專注於邏輯相關的程式處理，由我所撰寫的中介程式透過設計模式產出介面，此設計可廣泛應用，後續也將應用於「圖形維護樣板」中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50863" y="4813300"/>
            <a:ext cx="1295400" cy="1423988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文件撰寫及表達能力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97063" y="4813300"/>
            <a:ext cx="1114425" cy="1423988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rtl="0"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指導</a:t>
            </a:r>
            <a:endParaRPr lang="en-US" altLang="zh-TW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0" algn="ctr" rtl="0">
              <a:defRPr/>
            </a:pPr>
            <a:r>
              <a:rPr lang="zh-TW" altLang="en-US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他人完成</a:t>
            </a:r>
            <a:endParaRPr lang="en-US" altLang="zh-TW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0" algn="ctr" rtl="0">
              <a:defRPr/>
            </a:pP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(4</a:t>
            </a:r>
            <a:r>
              <a:rPr lang="zh-TW" altLang="en-US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級</a:t>
            </a:r>
            <a:r>
              <a:rPr lang="en-US" altLang="zh-TW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CN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057525" y="4813300"/>
            <a:ext cx="1114425" cy="1423988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指導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他人完成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24338" y="4813300"/>
            <a:ext cx="7356475" cy="1423988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從需求分析階段到實作規格產出，我能夠快速製作文件讓主管與實作人員理解開發項目，並於完成後製作詳細的操作說明文件，如「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表單設計器開發教學」與「查詢維護樣板開發教學」簡報，讓學習者可直接透過簡報了解操作。另外於部門內時常擔任開發課程講師，並不定時分享工作外的技術分享。</a:t>
            </a:r>
          </a:p>
        </p:txBody>
      </p:sp>
      <p:sp>
        <p:nvSpPr>
          <p:cNvPr id="21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60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20700" y="1411288"/>
            <a:ext cx="1295400" cy="503238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技能項目</a:t>
            </a:r>
          </a:p>
        </p:txBody>
      </p:sp>
      <p:sp>
        <p:nvSpPr>
          <p:cNvPr id="8" name="矩形 7"/>
          <p:cNvSpPr/>
          <p:nvPr/>
        </p:nvSpPr>
        <p:spPr>
          <a:xfrm>
            <a:off x="1854200" y="1412875"/>
            <a:ext cx="1114425" cy="504825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技能標準</a:t>
            </a:r>
          </a:p>
        </p:txBody>
      </p:sp>
      <p:sp>
        <p:nvSpPr>
          <p:cNvPr id="9" name="矩形 8"/>
          <p:cNvSpPr/>
          <p:nvPr/>
        </p:nvSpPr>
        <p:spPr>
          <a:xfrm>
            <a:off x="4181475" y="1412875"/>
            <a:ext cx="7170738" cy="503238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行為事例說明</a:t>
            </a:r>
          </a:p>
        </p:txBody>
      </p:sp>
      <p:sp>
        <p:nvSpPr>
          <p:cNvPr id="11" name="矩形 10"/>
          <p:cNvSpPr/>
          <p:nvPr/>
        </p:nvSpPr>
        <p:spPr>
          <a:xfrm>
            <a:off x="3027363" y="1412875"/>
            <a:ext cx="1114425" cy="503238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自我評估</a:t>
            </a:r>
          </a:p>
        </p:txBody>
      </p:sp>
      <p:sp>
        <p:nvSpPr>
          <p:cNvPr id="28" name="矩形 27"/>
          <p:cNvSpPr/>
          <p:nvPr/>
        </p:nvSpPr>
        <p:spPr>
          <a:xfrm>
            <a:off x="520700" y="1958975"/>
            <a:ext cx="1295400" cy="207010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創新能力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854200" y="1958975"/>
            <a:ext cx="1114425" cy="20701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獨立完成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27363" y="1958975"/>
            <a:ext cx="1114425" cy="20701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獨立完成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81475" y="1958975"/>
            <a:ext cx="7170738" cy="20701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「響應式設計」已經不是一個創新的概念，但響應式設計應用於商用軟體上卻是個少見的商品。在「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平台響應式」專案中，為了讓大小螢幕上的操作都可以有更好的體驗，我設計了一個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Grid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物件，除了可定義其表格式的呈現外，同時也可定義小螢幕時名片式的呈現方式，不規範其顯示只能用「欄位名稱：欄位值」來編排，而是可透過開發者建立名片式的內容來顯示，豐富化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產品。同時此「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系統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+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響應式設計」的產品在兩岸的廠商來說是第一套擁有此特性的產品。</a:t>
            </a:r>
          </a:p>
        </p:txBody>
      </p:sp>
      <p:sp>
        <p:nvSpPr>
          <p:cNvPr id="35" name="TextBox 1"/>
          <p:cNvSpPr txBox="1">
            <a:spLocks noChangeArrowheads="1"/>
          </p:cNvSpPr>
          <p:nvPr/>
        </p:nvSpPr>
        <p:spPr bwMode="auto">
          <a:xfrm>
            <a:off x="263525" y="571500"/>
            <a:ext cx="3430588" cy="681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專業技能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(2/3)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20700" y="4076700"/>
            <a:ext cx="1295400" cy="187325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開發技術策略制定能力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854200" y="4076700"/>
            <a:ext cx="1114425" cy="187325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獨立完成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027363" y="4076700"/>
            <a:ext cx="1114425" cy="187325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獨立完成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181475" y="4076700"/>
            <a:ext cx="7170738" cy="187325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因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系統本身不是「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Single Page Application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」程式架構，所以有眾多頁面需要獨立開發，而各畫面中又會有需多共同用到的元件，如：頁籤元件、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Grid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的表格與名片式切換、浮動動作按鈕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(Floating Action Button)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與日期時間選取器等，在技術上都有辦法解決，但如何讓其變得有共用性且易維護，就是較困難決策點，故我將這些元件獨立變成專屬物件，於各前端頁面中透過簡單的程式撰寫即可產生，提高產品開發效率。</a:t>
            </a:r>
          </a:p>
        </p:txBody>
      </p:sp>
      <p:sp>
        <p:nvSpPr>
          <p:cNvPr id="16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61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36600" y="1411288"/>
            <a:ext cx="1295400" cy="503238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技能項目</a:t>
            </a:r>
          </a:p>
        </p:txBody>
      </p:sp>
      <p:sp>
        <p:nvSpPr>
          <p:cNvPr id="8" name="矩形 7"/>
          <p:cNvSpPr/>
          <p:nvPr/>
        </p:nvSpPr>
        <p:spPr>
          <a:xfrm>
            <a:off x="2070100" y="1411288"/>
            <a:ext cx="1114425" cy="504825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技能標準</a:t>
            </a:r>
          </a:p>
        </p:txBody>
      </p:sp>
      <p:sp>
        <p:nvSpPr>
          <p:cNvPr id="9" name="矩形 8"/>
          <p:cNvSpPr/>
          <p:nvPr/>
        </p:nvSpPr>
        <p:spPr>
          <a:xfrm>
            <a:off x="4397375" y="1411288"/>
            <a:ext cx="7026275" cy="503238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行為事例說明</a:t>
            </a:r>
          </a:p>
        </p:txBody>
      </p:sp>
      <p:sp>
        <p:nvSpPr>
          <p:cNvPr id="11" name="矩形 10"/>
          <p:cNvSpPr/>
          <p:nvPr/>
        </p:nvSpPr>
        <p:spPr>
          <a:xfrm>
            <a:off x="3243263" y="1411288"/>
            <a:ext cx="1114425" cy="503238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自我評估</a:t>
            </a:r>
          </a:p>
        </p:txBody>
      </p:sp>
      <p:sp>
        <p:nvSpPr>
          <p:cNvPr id="24" name="矩形 23"/>
          <p:cNvSpPr/>
          <p:nvPr/>
        </p:nvSpPr>
        <p:spPr>
          <a:xfrm>
            <a:off x="736600" y="1957388"/>
            <a:ext cx="1295400" cy="107950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系統設計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能力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70100" y="1957388"/>
            <a:ext cx="1114425" cy="10795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指導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他人完成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43263" y="1957388"/>
            <a:ext cx="1114425" cy="10795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指導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他人完成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97375" y="1957388"/>
            <a:ext cx="7026275" cy="10795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表單設計器」專案中，我能夠透過類別圖先定義產品元件類別，再透過設計模式規範要建立的函式大綱，清楚告知實作同仁產出的內容，有效設計清楚且易維護的開發架構，提高產品開發效率。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479425" y="571500"/>
            <a:ext cx="3430588" cy="681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專業技能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(3/3)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6600" y="3098800"/>
            <a:ext cx="1295400" cy="1249363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軟體測試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能力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70100" y="3098800"/>
            <a:ext cx="1114425" cy="1249363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指導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他人完成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43263" y="3098800"/>
            <a:ext cx="1114425" cy="1249363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指導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他人完成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97375" y="3098800"/>
            <a:ext cx="7026275" cy="1249363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Web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表單設計器」與「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RWD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表單設計器」專案中，我有建立程式的單元測試、功能測試與整合測試，並於專案後期建立測試情境產出測試文件，進行完整的表單測試，在非功能性部分則建立壓力測試，測試多表單元件時的效能狀況，提升產品良率。</a:t>
            </a:r>
          </a:p>
        </p:txBody>
      </p:sp>
      <p:sp>
        <p:nvSpPr>
          <p:cNvPr id="16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62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28713" y="571500"/>
            <a:ext cx="3430588" cy="681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綜合素質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(1/4)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65"/>
          <p:cNvSpPr/>
          <p:nvPr/>
        </p:nvSpPr>
        <p:spPr>
          <a:xfrm>
            <a:off x="1384300" y="1238250"/>
            <a:ext cx="1687513" cy="4841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marL="285750" lvl="0" indent="-285750">
              <a:buBlip>
                <a:blip r:embed="rId2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優勢職能</a:t>
            </a:r>
          </a:p>
        </p:txBody>
      </p:sp>
      <p:pic>
        <p:nvPicPr>
          <p:cNvPr id="79875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6138" y="1512888"/>
            <a:ext cx="5992812" cy="47958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4" name="矩形 23"/>
          <p:cNvSpPr/>
          <p:nvPr/>
        </p:nvSpPr>
        <p:spPr>
          <a:xfrm>
            <a:off x="9012238" y="604838"/>
            <a:ext cx="1547813" cy="1023938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58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5" name="六邊形 24"/>
          <p:cNvSpPr/>
          <p:nvPr/>
        </p:nvSpPr>
        <p:spPr>
          <a:xfrm>
            <a:off x="2808288" y="3251200"/>
            <a:ext cx="1368425" cy="1177925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顧客導向</a:t>
            </a:r>
          </a:p>
        </p:txBody>
      </p:sp>
      <p:sp>
        <p:nvSpPr>
          <p:cNvPr id="26" name="六邊形 25"/>
          <p:cNvSpPr/>
          <p:nvPr/>
        </p:nvSpPr>
        <p:spPr>
          <a:xfrm>
            <a:off x="1673225" y="2636838"/>
            <a:ext cx="1368425" cy="1179513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團隊合作</a:t>
            </a:r>
          </a:p>
        </p:txBody>
      </p:sp>
      <p:sp>
        <p:nvSpPr>
          <p:cNvPr id="27" name="六邊形 26"/>
          <p:cNvSpPr/>
          <p:nvPr/>
        </p:nvSpPr>
        <p:spPr>
          <a:xfrm>
            <a:off x="2795588" y="2016125"/>
            <a:ext cx="1368425" cy="1179513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分析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思考</a:t>
            </a:r>
          </a:p>
        </p:txBody>
      </p:sp>
      <p:sp>
        <p:nvSpPr>
          <p:cNvPr id="28" name="六邊形 27"/>
          <p:cNvSpPr/>
          <p:nvPr/>
        </p:nvSpPr>
        <p:spPr>
          <a:xfrm>
            <a:off x="2808288" y="4481513"/>
            <a:ext cx="1368425" cy="1179513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溝通協調</a:t>
            </a:r>
          </a:p>
        </p:txBody>
      </p:sp>
      <p:sp>
        <p:nvSpPr>
          <p:cNvPr id="29" name="六邊形 28"/>
          <p:cNvSpPr/>
          <p:nvPr/>
        </p:nvSpPr>
        <p:spPr>
          <a:xfrm>
            <a:off x="1693863" y="3857625"/>
            <a:ext cx="1368425" cy="1179513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創新能力</a:t>
            </a:r>
          </a:p>
        </p:txBody>
      </p:sp>
      <p:sp>
        <p:nvSpPr>
          <p:cNvPr id="11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63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28713" y="571500"/>
            <a:ext cx="3430588" cy="681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綜合素質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(2/4)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65"/>
          <p:cNvSpPr/>
          <p:nvPr/>
        </p:nvSpPr>
        <p:spPr>
          <a:xfrm>
            <a:off x="1384300" y="1238250"/>
            <a:ext cx="1687513" cy="4841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marL="285750" lvl="0" indent="-285750">
              <a:buBlip>
                <a:blip r:embed="rId2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一般職能</a:t>
            </a:r>
          </a:p>
        </p:txBody>
      </p:sp>
      <p:sp>
        <p:nvSpPr>
          <p:cNvPr id="12" name="六邊形 11"/>
          <p:cNvSpPr/>
          <p:nvPr/>
        </p:nvSpPr>
        <p:spPr>
          <a:xfrm>
            <a:off x="2813050" y="4481513"/>
            <a:ext cx="1368425" cy="1179513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工作管理</a:t>
            </a:r>
          </a:p>
        </p:txBody>
      </p:sp>
      <p:sp>
        <p:nvSpPr>
          <p:cNvPr id="13" name="六邊形 12"/>
          <p:cNvSpPr/>
          <p:nvPr/>
        </p:nvSpPr>
        <p:spPr>
          <a:xfrm>
            <a:off x="1709738" y="2640013"/>
            <a:ext cx="1368425" cy="1179513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認真負責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六邊形 13"/>
          <p:cNvSpPr/>
          <p:nvPr/>
        </p:nvSpPr>
        <p:spPr>
          <a:xfrm>
            <a:off x="2813050" y="2014538"/>
            <a:ext cx="1368425" cy="1179513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主動積極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5" name="六邊形 14"/>
          <p:cNvSpPr/>
          <p:nvPr/>
        </p:nvSpPr>
        <p:spPr>
          <a:xfrm>
            <a:off x="1709738" y="3860800"/>
            <a:ext cx="1368425" cy="1179513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執行力</a:t>
            </a:r>
          </a:p>
        </p:txBody>
      </p:sp>
      <p:sp>
        <p:nvSpPr>
          <p:cNvPr id="20" name="六邊形 19"/>
          <p:cNvSpPr/>
          <p:nvPr/>
        </p:nvSpPr>
        <p:spPr>
          <a:xfrm>
            <a:off x="2825750" y="3248025"/>
            <a:ext cx="1368425" cy="1179513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問題解決</a:t>
            </a:r>
          </a:p>
        </p:txBody>
      </p:sp>
      <p:pic>
        <p:nvPicPr>
          <p:cNvPr id="80904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6138" y="1512888"/>
            <a:ext cx="5992812" cy="47958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7" name="矩形 26"/>
          <p:cNvSpPr/>
          <p:nvPr/>
        </p:nvSpPr>
        <p:spPr>
          <a:xfrm>
            <a:off x="9012238" y="604838"/>
            <a:ext cx="1547813" cy="1023938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58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64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28713" y="571500"/>
            <a:ext cx="3430588" cy="681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綜合素質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(3/4)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65"/>
          <p:cNvSpPr/>
          <p:nvPr/>
        </p:nvSpPr>
        <p:spPr>
          <a:xfrm>
            <a:off x="1384300" y="1238250"/>
            <a:ext cx="1992313" cy="4841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marL="285750" lvl="0" indent="-285750">
              <a:buBlip>
                <a:blip r:embed="rId2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待改進職能</a:t>
            </a:r>
          </a:p>
        </p:txBody>
      </p:sp>
      <p:sp>
        <p:nvSpPr>
          <p:cNvPr id="2" name="六邊形 1"/>
          <p:cNvSpPr/>
          <p:nvPr/>
        </p:nvSpPr>
        <p:spPr>
          <a:xfrm>
            <a:off x="1601788" y="1889125"/>
            <a:ext cx="1368425" cy="1179513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品質導向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81924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6138" y="1512888"/>
            <a:ext cx="5992812" cy="47958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1" name="矩形 10"/>
          <p:cNvSpPr/>
          <p:nvPr/>
        </p:nvSpPr>
        <p:spPr>
          <a:xfrm>
            <a:off x="9012238" y="604838"/>
            <a:ext cx="1547813" cy="1023938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58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7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65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7678738" y="2254250"/>
            <a:ext cx="2881313" cy="4492625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638675" y="2249488"/>
            <a:ext cx="2881313" cy="4492625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92263" y="2247900"/>
            <a:ext cx="2881313" cy="4492625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984250" y="571500"/>
            <a:ext cx="3430588" cy="681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綜合素質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(4/4)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" name="矩形 65"/>
          <p:cNvSpPr/>
          <p:nvPr/>
        </p:nvSpPr>
        <p:spPr>
          <a:xfrm>
            <a:off x="1239838" y="1196975"/>
            <a:ext cx="1687512" cy="4841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marL="285750" lvl="0" indent="-285750">
              <a:buBlip>
                <a:blip r:embed="rId2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未來期許</a:t>
            </a:r>
          </a:p>
        </p:txBody>
      </p:sp>
      <p:sp>
        <p:nvSpPr>
          <p:cNvPr id="16" name="文字方塊 46"/>
          <p:cNvSpPr txBox="1"/>
          <p:nvPr/>
        </p:nvSpPr>
        <p:spPr>
          <a:xfrm>
            <a:off x="1541463" y="1603375"/>
            <a:ext cx="9017000" cy="6604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lvl="0"/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此項測驗的結果提供我檢視本身職能的優勢及不足，我能在接下來的工作上維持優勢職能，加強、改善一般及待改職能，期望能讓自己表現得更好。</a:t>
            </a:r>
          </a:p>
        </p:txBody>
      </p:sp>
      <p:grpSp>
        <p:nvGrpSpPr>
          <p:cNvPr id="82951" name="群組 31"/>
          <p:cNvGrpSpPr/>
          <p:nvPr/>
        </p:nvGrpSpPr>
        <p:grpSpPr>
          <a:xfrm>
            <a:off x="1663700" y="2998788"/>
            <a:ext cx="2501900" cy="3644900"/>
            <a:chOff x="307901" y="2907325"/>
            <a:chExt cx="2502396" cy="3645095"/>
          </a:xfrm>
        </p:grpSpPr>
        <p:sp>
          <p:nvSpPr>
            <p:cNvPr id="17" name="六邊形 16"/>
            <p:cNvSpPr/>
            <p:nvPr/>
          </p:nvSpPr>
          <p:spPr>
            <a:xfrm>
              <a:off x="1441601" y="4140878"/>
              <a:ext cx="1368696" cy="1179576"/>
            </a:xfrm>
            <a:prstGeom prst="hexagon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顧客導向</a:t>
              </a:r>
            </a:p>
          </p:txBody>
        </p:sp>
        <p:sp>
          <p:nvSpPr>
            <p:cNvPr id="18" name="六邊形 17"/>
            <p:cNvSpPr/>
            <p:nvPr/>
          </p:nvSpPr>
          <p:spPr>
            <a:xfrm>
              <a:off x="307901" y="3528070"/>
              <a:ext cx="1368696" cy="1179576"/>
            </a:xfrm>
            <a:prstGeom prst="hexagon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團隊合作</a:t>
              </a:r>
            </a:p>
          </p:txBody>
        </p:sp>
        <p:sp>
          <p:nvSpPr>
            <p:cNvPr id="19" name="六邊形 18"/>
            <p:cNvSpPr/>
            <p:nvPr/>
          </p:nvSpPr>
          <p:spPr>
            <a:xfrm>
              <a:off x="1430487" y="2907325"/>
              <a:ext cx="1368696" cy="1179575"/>
            </a:xfrm>
            <a:prstGeom prst="hexagon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分析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思考</a:t>
              </a:r>
            </a:p>
          </p:txBody>
        </p:sp>
        <p:sp>
          <p:nvSpPr>
            <p:cNvPr id="20" name="六邊形 19"/>
            <p:cNvSpPr/>
            <p:nvPr/>
          </p:nvSpPr>
          <p:spPr>
            <a:xfrm>
              <a:off x="1441601" y="5372844"/>
              <a:ext cx="1368696" cy="1179576"/>
            </a:xfrm>
            <a:prstGeom prst="hexagon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溝通協調</a:t>
              </a:r>
            </a:p>
          </p:txBody>
        </p:sp>
        <p:sp>
          <p:nvSpPr>
            <p:cNvPr id="21" name="六邊形 20"/>
            <p:cNvSpPr/>
            <p:nvPr/>
          </p:nvSpPr>
          <p:spPr>
            <a:xfrm>
              <a:off x="328543" y="4748924"/>
              <a:ext cx="1367108" cy="1179575"/>
            </a:xfrm>
            <a:prstGeom prst="hexagon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創新能力</a:t>
              </a:r>
            </a:p>
          </p:txBody>
        </p:sp>
      </p:grpSp>
      <p:grpSp>
        <p:nvGrpSpPr>
          <p:cNvPr id="82957" name="群組 30"/>
          <p:cNvGrpSpPr/>
          <p:nvPr/>
        </p:nvGrpSpPr>
        <p:grpSpPr>
          <a:xfrm>
            <a:off x="4806950" y="2984500"/>
            <a:ext cx="2482850" cy="3671888"/>
            <a:chOff x="3513097" y="2880969"/>
            <a:chExt cx="2483436" cy="3671688"/>
          </a:xfrm>
        </p:grpSpPr>
        <p:sp>
          <p:nvSpPr>
            <p:cNvPr id="22" name="六邊形 21"/>
            <p:cNvSpPr/>
            <p:nvPr/>
          </p:nvSpPr>
          <p:spPr>
            <a:xfrm>
              <a:off x="4615082" y="5373208"/>
              <a:ext cx="1368748" cy="1179449"/>
            </a:xfrm>
            <a:prstGeom prst="hexagon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工作管理</a:t>
              </a:r>
            </a:p>
          </p:txBody>
        </p:sp>
        <p:sp>
          <p:nvSpPr>
            <p:cNvPr id="23" name="六邊形 22"/>
            <p:cNvSpPr/>
            <p:nvPr/>
          </p:nvSpPr>
          <p:spPr>
            <a:xfrm>
              <a:off x="3513097" y="3504823"/>
              <a:ext cx="1368748" cy="1179448"/>
            </a:xfrm>
            <a:prstGeom prst="hexagon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認真負責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24" name="六邊形 23"/>
            <p:cNvSpPr/>
            <p:nvPr/>
          </p:nvSpPr>
          <p:spPr>
            <a:xfrm>
              <a:off x="4615082" y="2880969"/>
              <a:ext cx="1368748" cy="1179449"/>
            </a:xfrm>
            <a:prstGeom prst="hexagon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主動積極</a:t>
              </a:r>
              <a:endPara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25" name="六邊形 24"/>
            <p:cNvSpPr/>
            <p:nvPr/>
          </p:nvSpPr>
          <p:spPr>
            <a:xfrm>
              <a:off x="3513097" y="4727131"/>
              <a:ext cx="1368748" cy="1179448"/>
            </a:xfrm>
            <a:prstGeom prst="hexagon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執行力</a:t>
              </a:r>
            </a:p>
          </p:txBody>
        </p:sp>
        <p:sp>
          <p:nvSpPr>
            <p:cNvPr id="26" name="六邊形 25"/>
            <p:cNvSpPr/>
            <p:nvPr/>
          </p:nvSpPr>
          <p:spPr>
            <a:xfrm>
              <a:off x="4627785" y="4114390"/>
              <a:ext cx="1368748" cy="1179448"/>
            </a:xfrm>
            <a:prstGeom prst="hexagon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問題解決</a:t>
              </a:r>
            </a:p>
          </p:txBody>
        </p:sp>
      </p:grpSp>
      <p:sp>
        <p:nvSpPr>
          <p:cNvPr id="27" name="六邊形 26"/>
          <p:cNvSpPr/>
          <p:nvPr/>
        </p:nvSpPr>
        <p:spPr>
          <a:xfrm>
            <a:off x="8516938" y="2990850"/>
            <a:ext cx="1368425" cy="1179513"/>
          </a:xfrm>
          <a:prstGeom prst="hexagon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品質導向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92263" y="2263775"/>
            <a:ext cx="2881313" cy="6096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優勢職能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40263" y="2263775"/>
            <a:ext cx="2881313" cy="6096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一般職能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77150" y="2263775"/>
            <a:ext cx="2881313" cy="609600"/>
          </a:xfrm>
          <a:prstGeom prst="rect">
            <a:avLst/>
          </a:prstGeom>
          <a:solidFill>
            <a:srgbClr val="FF669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待改進職能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12238" y="604838"/>
            <a:ext cx="1547813" cy="1023938"/>
          </a:xfrm>
          <a:prstGeom prst="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58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66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852738"/>
            <a:ext cx="9144000" cy="1152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其他</a:t>
            </a:r>
            <a:r>
              <a:rPr kumimoji="1"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響應式元件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9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66545"/>
            <a:ext cx="2776855" cy="492823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60" y="1566545"/>
            <a:ext cx="7683500" cy="49256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45423" y="623253"/>
            <a:ext cx="7742238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Floating Action Button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23958" y="5109528"/>
            <a:ext cx="576262" cy="93503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1562080" y="5928360"/>
            <a:ext cx="449580" cy="4191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68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32" name="矩形 31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33" name="矩形 32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4" name="矩形 33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5" name="矩形 34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6" name="流程圖: 抽選 35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82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" y="1662430"/>
            <a:ext cx="2724150" cy="484949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085" y="1656715"/>
            <a:ext cx="7480300" cy="47694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3668" y="724218"/>
            <a:ext cx="7742238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Query Filter Button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52905" y="2596515"/>
            <a:ext cx="1426845" cy="3524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526213" y="2478723"/>
            <a:ext cx="1585912" cy="33813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69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36" name="矩形 35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37" name="矩形 36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38" name="矩形 37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39" name="矩形 38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40" name="矩形 39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41" name="矩形 40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42" name="流程圖: 抽選 41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13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4" descr="ç¸éåç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3" r="7700" b="7372"/>
          <a:stretch>
            <a:fillRect/>
          </a:stretch>
        </p:blipFill>
        <p:spPr>
          <a:xfrm>
            <a:off x="0" y="2997200"/>
            <a:ext cx="12192000" cy="38608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3554" name="文字方塊 4"/>
          <p:cNvSpPr txBox="1"/>
          <p:nvPr/>
        </p:nvSpPr>
        <p:spPr>
          <a:xfrm>
            <a:off x="2382838" y="1917700"/>
            <a:ext cx="7635875" cy="13223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en-US" sz="8000" b="1" dirty="0">
                <a:latin typeface="微軟正黑體" pitchFamily="34" charset="-120"/>
                <a:ea typeface="微軟正黑體" pitchFamily="34" charset="-120"/>
              </a:rPr>
              <a:t>響應式</a:t>
            </a:r>
            <a:r>
              <a:rPr lang="en-US" altLang="zh-TW" sz="8000" b="1" dirty="0"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zh-TW" altLang="en-US" sz="8000" b="1" dirty="0">
                <a:latin typeface="微軟正黑體" pitchFamily="34" charset="-120"/>
                <a:ea typeface="微軟正黑體" pitchFamily="34" charset="-120"/>
              </a:rPr>
              <a:t>平台</a:t>
            </a:r>
          </a:p>
        </p:txBody>
      </p:sp>
      <p:sp>
        <p:nvSpPr>
          <p:cNvPr id="23555" name="AutoShape 14" descr="ãé«æ¨å¤§å» æç¹ªãçåçæå°çµæ"/>
          <p:cNvSpPr>
            <a:spLocks noChangeAspect="1"/>
          </p:cNvSpPr>
          <p:nvPr/>
        </p:nvSpPr>
        <p:spPr>
          <a:xfrm>
            <a:off x="144463" y="-144462"/>
            <a:ext cx="304800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/>
          <a:p>
            <a:pPr lvl="0"/>
            <a:endParaRPr lang="zh-TW" altLang="en-US" dirty="0"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23556" name="AutoShape 16" descr="ãé«æ¨å¤§å» æç¹ªãçåçæå°çµæ"/>
          <p:cNvSpPr>
            <a:spLocks noChangeAspect="1"/>
          </p:cNvSpPr>
          <p:nvPr/>
        </p:nvSpPr>
        <p:spPr>
          <a:xfrm>
            <a:off x="296863" y="7938"/>
            <a:ext cx="304800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/>
          <a:p>
            <a:pPr lvl="0"/>
            <a:endParaRPr lang="zh-TW" altLang="en-US" dirty="0"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23557" name="AutoShape 18" descr="ãé«æ¨å¤§å» æç¹ªãçåçæå°çµæ"/>
          <p:cNvSpPr>
            <a:spLocks noChangeAspect="1"/>
          </p:cNvSpPr>
          <p:nvPr/>
        </p:nvSpPr>
        <p:spPr>
          <a:xfrm>
            <a:off x="449263" y="160338"/>
            <a:ext cx="304800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/>
          <a:p>
            <a:pPr lvl="0"/>
            <a:endParaRPr lang="zh-TW" altLang="en-US" dirty="0"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23558" name="AutoShape 20" descr="ãé«æ¨å¤§å» æç¹ªãçåçæå°çµæ"/>
          <p:cNvSpPr>
            <a:spLocks noChangeAspect="1"/>
          </p:cNvSpPr>
          <p:nvPr/>
        </p:nvSpPr>
        <p:spPr>
          <a:xfrm>
            <a:off x="601663" y="312738"/>
            <a:ext cx="304800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/>
          <a:p>
            <a:pPr lvl="0"/>
            <a:endParaRPr lang="zh-TW" altLang="en-US" dirty="0"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23559" name="AutoShape 22" descr="ãé«æ¨å¤§å» æç¹ªãçåçæå°çµæ"/>
          <p:cNvSpPr>
            <a:spLocks noChangeAspect="1"/>
          </p:cNvSpPr>
          <p:nvPr/>
        </p:nvSpPr>
        <p:spPr>
          <a:xfrm>
            <a:off x="754063" y="465138"/>
            <a:ext cx="304800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/>
          <a:p>
            <a:pPr lvl="0"/>
            <a:endParaRPr lang="zh-TW" altLang="en-US" dirty="0">
              <a:latin typeface="Calibri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1495425"/>
            <a:ext cx="2715260" cy="479107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110" y="1495425"/>
            <a:ext cx="7571105" cy="4806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01913" y="693038"/>
            <a:ext cx="7742238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Toolbar Button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12360" y="1857375"/>
            <a:ext cx="2120900" cy="3524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778250" y="4947285"/>
            <a:ext cx="534988" cy="4286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70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32" name="矩形 31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33" name="矩形 32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4" name="矩形 33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5" name="矩形 34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6" name="流程圖: 抽選 35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5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110" y="1495425"/>
            <a:ext cx="7571105" cy="4806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01913" y="693038"/>
            <a:ext cx="7742238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Toolbar Button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12360" y="1857375"/>
            <a:ext cx="2120900" cy="3524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71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20" y="1448435"/>
            <a:ext cx="2778760" cy="492379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需求目標</a:t>
            </a:r>
          </a:p>
        </p:txBody>
      </p:sp>
      <p:sp>
        <p:nvSpPr>
          <p:cNvPr id="20" name="矩形 19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需求分析</a:t>
            </a:r>
          </a:p>
        </p:txBody>
      </p:sp>
      <p:sp>
        <p:nvSpPr>
          <p:cNvPr id="28" name="矩形 27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架構規劃</a:t>
            </a:r>
          </a:p>
        </p:txBody>
      </p:sp>
      <p:sp>
        <p:nvSpPr>
          <p:cNvPr id="30" name="矩形 29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</a:p>
        </p:txBody>
      </p:sp>
      <p:sp>
        <p:nvSpPr>
          <p:cNvPr id="31" name="矩形 30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32" name="矩形 31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33" name="矩形 32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/>
            <a:r>
              <a:rPr lang="zh-TW" altLang="en-US" b="1" dirty="0">
                <a:solidFill>
                  <a:srgbClr val="5F5EA5"/>
                </a:solidFill>
                <a:latin typeface="微軟正黑體" pitchFamily="34" charset="-120"/>
                <a:ea typeface="微軟正黑體" pitchFamily="34" charset="-120"/>
              </a:rPr>
              <a:t>技術評估</a:t>
            </a:r>
          </a:p>
        </p:txBody>
      </p:sp>
      <p:sp>
        <p:nvSpPr>
          <p:cNvPr id="34" name="流程圖: 抽選 33"/>
          <p:cNvSpPr/>
          <p:nvPr/>
        </p:nvSpPr>
        <p:spPr>
          <a:xfrm rot="5400000">
            <a:off x="1410494" y="3572862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70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852738"/>
            <a:ext cx="9144000" cy="1152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其他專案</a:t>
            </a:r>
          </a:p>
        </p:txBody>
      </p:sp>
    </p:spTree>
    <p:extLst>
      <p:ext uri="{BB962C8B-B14F-4D97-AF65-F5344CB8AC3E}">
        <p14:creationId xmlns:p14="http://schemas.microsoft.com/office/powerpoint/2010/main" val="1257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2"/>
          <p:cNvGrpSpPr/>
          <p:nvPr/>
        </p:nvGrpSpPr>
        <p:grpSpPr>
          <a:xfrm>
            <a:off x="2185670" y="4149725"/>
            <a:ext cx="8069263" cy="1747838"/>
            <a:chOff x="463084" y="4149080"/>
            <a:chExt cx="8069729" cy="1748483"/>
          </a:xfrm>
        </p:grpSpPr>
        <p:sp>
          <p:nvSpPr>
            <p:cNvPr id="59" name="矩形 58"/>
            <p:cNvSpPr/>
            <p:nvPr/>
          </p:nvSpPr>
          <p:spPr>
            <a:xfrm>
              <a:off x="467847" y="4149080"/>
              <a:ext cx="8064966" cy="1748483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61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463084" y="4149080"/>
              <a:ext cx="1444620" cy="369332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採購作業</a:t>
              </a:r>
            </a:p>
          </p:txBody>
        </p:sp>
      </p:grpSp>
      <p:grpSp>
        <p:nvGrpSpPr>
          <p:cNvPr id="3" name="群組 1"/>
          <p:cNvGrpSpPr/>
          <p:nvPr/>
        </p:nvGrpSpPr>
        <p:grpSpPr>
          <a:xfrm>
            <a:off x="2185670" y="1874838"/>
            <a:ext cx="8067675" cy="1770062"/>
            <a:chOff x="463084" y="1874366"/>
            <a:chExt cx="8068141" cy="1770534"/>
          </a:xfrm>
        </p:grpSpPr>
        <p:sp>
          <p:nvSpPr>
            <p:cNvPr id="58" name="矩形 57"/>
            <p:cNvSpPr/>
            <p:nvPr/>
          </p:nvSpPr>
          <p:spPr>
            <a:xfrm>
              <a:off x="466259" y="1896597"/>
              <a:ext cx="8064966" cy="1748303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61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463084" y="1874366"/>
              <a:ext cx="1444620" cy="369332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請購作業</a:t>
              </a:r>
            </a:p>
          </p:txBody>
        </p:sp>
      </p:grp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757045" y="571500"/>
            <a:ext cx="6697663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流程引擎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支援簽核流與工作流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0726" name="矩形 6"/>
          <p:cNvSpPr/>
          <p:nvPr/>
        </p:nvSpPr>
        <p:spPr>
          <a:xfrm>
            <a:off x="1995170" y="1190625"/>
            <a:ext cx="2535238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2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架構說明</a:t>
            </a:r>
            <a:r>
              <a:rPr lang="en-US" altLang="zh-TW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過去</a:t>
            </a:r>
            <a:r>
              <a:rPr lang="en-US" altLang="zh-TW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4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" name="群組 49"/>
          <p:cNvGrpSpPr/>
          <p:nvPr/>
        </p:nvGrpSpPr>
        <p:grpSpPr>
          <a:xfrm>
            <a:off x="3125470" y="2420938"/>
            <a:ext cx="6408738" cy="873125"/>
            <a:chOff x="1547664" y="2484338"/>
            <a:chExt cx="6408712" cy="872654"/>
          </a:xfrm>
        </p:grpSpPr>
        <p:sp>
          <p:nvSpPr>
            <p:cNvPr id="21" name="圓角矩形 20"/>
            <p:cNvSpPr/>
            <p:nvPr/>
          </p:nvSpPr>
          <p:spPr>
            <a:xfrm>
              <a:off x="1547664" y="2484338"/>
              <a:ext cx="1747831" cy="87265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發起者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3878105" y="2484338"/>
              <a:ext cx="1747831" cy="87265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一級主管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6208545" y="2484338"/>
              <a:ext cx="1747831" cy="87265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二級主管</a:t>
              </a:r>
            </a:p>
          </p:txBody>
        </p:sp>
        <p:cxnSp>
          <p:nvCxnSpPr>
            <p:cNvPr id="24" name="直線單箭頭接點 23"/>
            <p:cNvCxnSpPr>
              <a:stCxn id="21" idx="3"/>
              <a:endCxn id="22" idx="1"/>
            </p:cNvCxnSpPr>
            <p:nvPr/>
          </p:nvCxnSpPr>
          <p:spPr>
            <a:xfrm>
              <a:off x="3295495" y="2920665"/>
              <a:ext cx="58261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>
              <a:stCxn id="22" idx="3"/>
              <a:endCxn id="23" idx="1"/>
            </p:cNvCxnSpPr>
            <p:nvPr/>
          </p:nvCxnSpPr>
          <p:spPr>
            <a:xfrm>
              <a:off x="5625935" y="2920665"/>
              <a:ext cx="58261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5" name="群組 60"/>
          <p:cNvGrpSpPr/>
          <p:nvPr/>
        </p:nvGrpSpPr>
        <p:grpSpPr>
          <a:xfrm>
            <a:off x="3125470" y="4652963"/>
            <a:ext cx="6408738" cy="873125"/>
            <a:chOff x="1547664" y="2484338"/>
            <a:chExt cx="6408712" cy="872654"/>
          </a:xfrm>
        </p:grpSpPr>
        <p:sp>
          <p:nvSpPr>
            <p:cNvPr id="62" name="圓角矩形 61"/>
            <p:cNvSpPr/>
            <p:nvPr/>
          </p:nvSpPr>
          <p:spPr>
            <a:xfrm>
              <a:off x="1547664" y="2484338"/>
              <a:ext cx="1747831" cy="87265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發起者</a:t>
              </a:r>
            </a:p>
          </p:txBody>
        </p:sp>
        <p:sp>
          <p:nvSpPr>
            <p:cNvPr id="63" name="圓角矩形 62"/>
            <p:cNvSpPr/>
            <p:nvPr/>
          </p:nvSpPr>
          <p:spPr>
            <a:xfrm>
              <a:off x="3878105" y="2484338"/>
              <a:ext cx="1747831" cy="87265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一級主管</a:t>
              </a:r>
            </a:p>
          </p:txBody>
        </p:sp>
        <p:sp>
          <p:nvSpPr>
            <p:cNvPr id="64" name="圓角矩形 63"/>
            <p:cNvSpPr/>
            <p:nvPr/>
          </p:nvSpPr>
          <p:spPr>
            <a:xfrm>
              <a:off x="6208545" y="2484338"/>
              <a:ext cx="1747831" cy="87265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二級主管</a:t>
              </a:r>
            </a:p>
          </p:txBody>
        </p:sp>
        <p:cxnSp>
          <p:nvCxnSpPr>
            <p:cNvPr id="65" name="直線單箭頭接點 64"/>
            <p:cNvCxnSpPr>
              <a:stCxn id="62" idx="3"/>
              <a:endCxn id="63" idx="1"/>
            </p:cNvCxnSpPr>
            <p:nvPr/>
          </p:nvCxnSpPr>
          <p:spPr>
            <a:xfrm>
              <a:off x="3295495" y="2920665"/>
              <a:ext cx="58261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直線單箭頭接點 65"/>
            <p:cNvCxnSpPr>
              <a:stCxn id="63" idx="3"/>
              <a:endCxn id="64" idx="1"/>
            </p:cNvCxnSpPr>
            <p:nvPr/>
          </p:nvCxnSpPr>
          <p:spPr>
            <a:xfrm>
              <a:off x="5625935" y="2920665"/>
              <a:ext cx="58261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5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73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群組 2"/>
          <p:cNvGrpSpPr/>
          <p:nvPr/>
        </p:nvGrpSpPr>
        <p:grpSpPr>
          <a:xfrm>
            <a:off x="2464753" y="3200400"/>
            <a:ext cx="8075612" cy="3108325"/>
            <a:chOff x="454844" y="3200276"/>
            <a:chExt cx="8076381" cy="3108449"/>
          </a:xfrm>
        </p:grpSpPr>
        <p:sp>
          <p:nvSpPr>
            <p:cNvPr id="12" name="矩形 11"/>
            <p:cNvSpPr/>
            <p:nvPr/>
          </p:nvSpPr>
          <p:spPr>
            <a:xfrm>
              <a:off x="465957" y="3212977"/>
              <a:ext cx="8065268" cy="309574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61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54844" y="3200276"/>
              <a:ext cx="1041320" cy="369332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簽核流</a:t>
              </a:r>
            </a:p>
          </p:txBody>
        </p:sp>
      </p:grpSp>
      <p:grpSp>
        <p:nvGrpSpPr>
          <p:cNvPr id="18435" name="群組 1"/>
          <p:cNvGrpSpPr/>
          <p:nvPr/>
        </p:nvGrpSpPr>
        <p:grpSpPr>
          <a:xfrm>
            <a:off x="2472690" y="1738313"/>
            <a:ext cx="8067675" cy="1330325"/>
            <a:chOff x="463084" y="1738908"/>
            <a:chExt cx="8068141" cy="1329730"/>
          </a:xfrm>
        </p:grpSpPr>
        <p:sp>
          <p:nvSpPr>
            <p:cNvPr id="11" name="矩形 10"/>
            <p:cNvSpPr/>
            <p:nvPr/>
          </p:nvSpPr>
          <p:spPr>
            <a:xfrm>
              <a:off x="466259" y="1753189"/>
              <a:ext cx="8064966" cy="131544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61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63084" y="1738908"/>
              <a:ext cx="1041320" cy="369332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工作流</a:t>
              </a:r>
            </a:p>
          </p:txBody>
        </p:sp>
      </p:grp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044065" y="571500"/>
            <a:ext cx="6697663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流程引擎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支援簽核流與工作流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8438" name="矩形 6"/>
          <p:cNvSpPr/>
          <p:nvPr/>
        </p:nvSpPr>
        <p:spPr>
          <a:xfrm>
            <a:off x="2282190" y="1190625"/>
            <a:ext cx="2535238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2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架構說明</a:t>
            </a:r>
            <a:r>
              <a:rPr lang="en-US" altLang="zh-TW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現在</a:t>
            </a:r>
            <a:r>
              <a:rPr lang="en-US" altLang="zh-TW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4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763203" y="2133600"/>
            <a:ext cx="2736850" cy="719138"/>
            <a:chOff x="754063" y="2133600"/>
            <a:chExt cx="2736850" cy="719138"/>
          </a:xfrm>
        </p:grpSpPr>
        <p:sp>
          <p:nvSpPr>
            <p:cNvPr id="14" name="圓角矩形 13"/>
            <p:cNvSpPr/>
            <p:nvPr/>
          </p:nvSpPr>
          <p:spPr>
            <a:xfrm>
              <a:off x="2109788" y="2133600"/>
              <a:ext cx="1381125" cy="71913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請購作業</a:t>
              </a:r>
            </a:p>
          </p:txBody>
        </p:sp>
        <p:sp>
          <p:nvSpPr>
            <p:cNvPr id="16" name="橢圓 15"/>
            <p:cNvSpPr/>
            <p:nvPr/>
          </p:nvSpPr>
          <p:spPr>
            <a:xfrm>
              <a:off x="754063" y="2276475"/>
              <a:ext cx="431800" cy="4333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" name="直線單箭頭接點 17"/>
            <p:cNvCxnSpPr>
              <a:stCxn id="16" idx="6"/>
            </p:cNvCxnSpPr>
            <p:nvPr/>
          </p:nvCxnSpPr>
          <p:spPr>
            <a:xfrm>
              <a:off x="1185863" y="2493963"/>
              <a:ext cx="923925" cy="0"/>
            </a:xfrm>
            <a:prstGeom prst="straightConnector1">
              <a:avLst/>
            </a:prstGeom>
            <a:ln w="25400">
              <a:solidFill>
                <a:srgbClr val="FF66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7"/>
          <p:cNvGrpSpPr/>
          <p:nvPr/>
        </p:nvGrpSpPr>
        <p:grpSpPr>
          <a:xfrm>
            <a:off x="5500053" y="2133600"/>
            <a:ext cx="3038475" cy="719138"/>
            <a:chOff x="3490913" y="2133600"/>
            <a:chExt cx="3038475" cy="719138"/>
          </a:xfrm>
        </p:grpSpPr>
        <p:sp>
          <p:nvSpPr>
            <p:cNvPr id="15" name="圓角矩形 14"/>
            <p:cNvSpPr/>
            <p:nvPr/>
          </p:nvSpPr>
          <p:spPr>
            <a:xfrm>
              <a:off x="5148263" y="2133600"/>
              <a:ext cx="1381125" cy="71913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採購作業</a:t>
              </a:r>
            </a:p>
          </p:txBody>
        </p:sp>
        <p:cxnSp>
          <p:nvCxnSpPr>
            <p:cNvPr id="19" name="直線單箭頭接點 18"/>
            <p:cNvCxnSpPr>
              <a:endCxn id="15" idx="1"/>
            </p:cNvCxnSpPr>
            <p:nvPr/>
          </p:nvCxnSpPr>
          <p:spPr>
            <a:xfrm flipV="1">
              <a:off x="3490913" y="2493963"/>
              <a:ext cx="1657350" cy="0"/>
            </a:xfrm>
            <a:prstGeom prst="straightConnector1">
              <a:avLst/>
            </a:prstGeom>
            <a:ln w="25400">
              <a:solidFill>
                <a:srgbClr val="FF66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群組 8"/>
          <p:cNvGrpSpPr/>
          <p:nvPr/>
        </p:nvGrpSpPr>
        <p:grpSpPr>
          <a:xfrm>
            <a:off x="8610283" y="2276475"/>
            <a:ext cx="1785620" cy="433388"/>
            <a:chOff x="6601143" y="2276475"/>
            <a:chExt cx="1785620" cy="433388"/>
          </a:xfrm>
        </p:grpSpPr>
        <p:sp>
          <p:nvSpPr>
            <p:cNvPr id="17" name="橢圓 16"/>
            <p:cNvSpPr/>
            <p:nvPr/>
          </p:nvSpPr>
          <p:spPr>
            <a:xfrm>
              <a:off x="7954963" y="2276475"/>
              <a:ext cx="431800" cy="4333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0" name="直線單箭頭接點 19"/>
            <p:cNvCxnSpPr>
              <a:stCxn id="15" idx="3"/>
              <a:endCxn id="17" idx="2"/>
            </p:cNvCxnSpPr>
            <p:nvPr/>
          </p:nvCxnSpPr>
          <p:spPr>
            <a:xfrm>
              <a:off x="6601143" y="2493328"/>
              <a:ext cx="1353820" cy="0"/>
            </a:xfrm>
            <a:prstGeom prst="straightConnector1">
              <a:avLst/>
            </a:prstGeom>
            <a:ln w="25400">
              <a:solidFill>
                <a:srgbClr val="FF66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4"/>
          <p:cNvGrpSpPr/>
          <p:nvPr/>
        </p:nvGrpSpPr>
        <p:grpSpPr>
          <a:xfrm>
            <a:off x="4131628" y="2852738"/>
            <a:ext cx="1381125" cy="2808287"/>
            <a:chOff x="2122488" y="2852738"/>
            <a:chExt cx="1381125" cy="2808287"/>
          </a:xfrm>
        </p:grpSpPr>
        <p:sp>
          <p:nvSpPr>
            <p:cNvPr id="21" name="圓角矩形 20"/>
            <p:cNvSpPr/>
            <p:nvPr/>
          </p:nvSpPr>
          <p:spPr>
            <a:xfrm>
              <a:off x="2122488" y="3429000"/>
              <a:ext cx="1381125" cy="5762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發起者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2122488" y="4257675"/>
              <a:ext cx="1381125" cy="5762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一級主管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2122488" y="5086350"/>
              <a:ext cx="1381125" cy="57467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二級主管</a:t>
              </a:r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2813050" y="4005263"/>
              <a:ext cx="0" cy="25241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2813050" y="4833938"/>
              <a:ext cx="0" cy="25082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endCxn id="21" idx="0"/>
            </p:cNvCxnSpPr>
            <p:nvPr/>
          </p:nvCxnSpPr>
          <p:spPr>
            <a:xfrm>
              <a:off x="2800350" y="2852738"/>
              <a:ext cx="12700" cy="576262"/>
            </a:xfrm>
            <a:prstGeom prst="straightConnector1">
              <a:avLst/>
            </a:prstGeom>
            <a:ln w="25400">
              <a:solidFill>
                <a:srgbClr val="FF66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62"/>
          <p:cNvGrpSpPr/>
          <p:nvPr/>
        </p:nvGrpSpPr>
        <p:grpSpPr>
          <a:xfrm flipH="1">
            <a:off x="4822191" y="2709863"/>
            <a:ext cx="1111249" cy="3240087"/>
            <a:chOff x="1619500" y="2710014"/>
            <a:chExt cx="1194082" cy="3239266"/>
          </a:xfrm>
        </p:grpSpPr>
        <p:grpSp>
          <p:nvGrpSpPr>
            <p:cNvPr id="18457" name="群組 99"/>
            <p:cNvGrpSpPr/>
            <p:nvPr/>
          </p:nvGrpSpPr>
          <p:grpSpPr>
            <a:xfrm>
              <a:off x="1619500" y="2710014"/>
              <a:ext cx="1194082" cy="3239266"/>
              <a:chOff x="1979712" y="3356992"/>
              <a:chExt cx="1195118" cy="3240542"/>
            </a:xfrm>
          </p:grpSpPr>
          <p:cxnSp>
            <p:nvCxnSpPr>
              <p:cNvPr id="35" name="直線單箭頭接點 34"/>
              <p:cNvCxnSpPr/>
              <p:nvPr/>
            </p:nvCxnSpPr>
            <p:spPr>
              <a:xfrm>
                <a:off x="1979712" y="3356992"/>
                <a:ext cx="491706" cy="0"/>
              </a:xfrm>
              <a:prstGeom prst="straightConnector1">
                <a:avLst/>
              </a:prstGeom>
              <a:ln w="25400">
                <a:solidFill>
                  <a:srgbClr val="FF6699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/>
              <p:cNvCxnSpPr/>
              <p:nvPr/>
            </p:nvCxnSpPr>
            <p:spPr>
              <a:xfrm flipV="1">
                <a:off x="1979712" y="3356992"/>
                <a:ext cx="0" cy="3240542"/>
              </a:xfrm>
              <a:prstGeom prst="straightConnector1">
                <a:avLst/>
              </a:prstGeom>
              <a:ln w="25400">
                <a:solidFill>
                  <a:srgbClr val="FF6699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/>
              <p:cNvCxnSpPr/>
              <p:nvPr/>
            </p:nvCxnSpPr>
            <p:spPr>
              <a:xfrm flipH="1" flipV="1">
                <a:off x="1979712" y="6597534"/>
                <a:ext cx="1195119" cy="0"/>
              </a:xfrm>
              <a:prstGeom prst="straightConnector1">
                <a:avLst/>
              </a:prstGeom>
              <a:ln w="25400">
                <a:solidFill>
                  <a:srgbClr val="FF6699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直線單箭頭接點 59"/>
            <p:cNvCxnSpPr>
              <a:stCxn id="23" idx="2"/>
            </p:cNvCxnSpPr>
            <p:nvPr/>
          </p:nvCxnSpPr>
          <p:spPr>
            <a:xfrm flipH="1">
              <a:off x="2735797" y="5660111"/>
              <a:ext cx="0" cy="285678"/>
            </a:xfrm>
            <a:prstGeom prst="straightConnector1">
              <a:avLst/>
            </a:prstGeom>
            <a:ln w="25400">
              <a:solidFill>
                <a:srgbClr val="FF6699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6"/>
          <p:cNvGrpSpPr/>
          <p:nvPr/>
        </p:nvGrpSpPr>
        <p:grpSpPr>
          <a:xfrm>
            <a:off x="7193915" y="2851150"/>
            <a:ext cx="1381125" cy="2809875"/>
            <a:chOff x="5184775" y="2851150"/>
            <a:chExt cx="1381125" cy="2809875"/>
          </a:xfrm>
        </p:grpSpPr>
        <p:sp>
          <p:nvSpPr>
            <p:cNvPr id="81" name="圓角矩形 80"/>
            <p:cNvSpPr/>
            <p:nvPr/>
          </p:nvSpPr>
          <p:spPr>
            <a:xfrm>
              <a:off x="5184775" y="3429000"/>
              <a:ext cx="1381125" cy="5762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發起者</a:t>
              </a:r>
            </a:p>
          </p:txBody>
        </p:sp>
        <p:sp>
          <p:nvSpPr>
            <p:cNvPr id="82" name="圓角矩形 81"/>
            <p:cNvSpPr/>
            <p:nvPr/>
          </p:nvSpPr>
          <p:spPr>
            <a:xfrm>
              <a:off x="5184775" y="4256088"/>
              <a:ext cx="1381125" cy="57626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一級主管</a:t>
              </a:r>
            </a:p>
          </p:txBody>
        </p:sp>
        <p:sp>
          <p:nvSpPr>
            <p:cNvPr id="83" name="圓角矩形 82"/>
            <p:cNvSpPr/>
            <p:nvPr/>
          </p:nvSpPr>
          <p:spPr>
            <a:xfrm>
              <a:off x="5184775" y="5084763"/>
              <a:ext cx="1381125" cy="57626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二級主管</a:t>
              </a:r>
            </a:p>
          </p:txBody>
        </p:sp>
        <p:cxnSp>
          <p:nvCxnSpPr>
            <p:cNvPr id="84" name="直線單箭頭接點 83"/>
            <p:cNvCxnSpPr/>
            <p:nvPr/>
          </p:nvCxnSpPr>
          <p:spPr>
            <a:xfrm>
              <a:off x="5875338" y="4003675"/>
              <a:ext cx="0" cy="25241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5875338" y="4832350"/>
              <a:ext cx="0" cy="25082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>
              <a:endCxn id="81" idx="0"/>
            </p:cNvCxnSpPr>
            <p:nvPr/>
          </p:nvCxnSpPr>
          <p:spPr>
            <a:xfrm>
              <a:off x="5862638" y="2851150"/>
              <a:ext cx="12700" cy="577850"/>
            </a:xfrm>
            <a:prstGeom prst="straightConnector1">
              <a:avLst/>
            </a:prstGeom>
            <a:ln w="25400">
              <a:solidFill>
                <a:srgbClr val="FF66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86"/>
          <p:cNvGrpSpPr/>
          <p:nvPr/>
        </p:nvGrpSpPr>
        <p:grpSpPr>
          <a:xfrm flipH="1">
            <a:off x="7884478" y="2708275"/>
            <a:ext cx="1111250" cy="3241675"/>
            <a:chOff x="1619500" y="2710014"/>
            <a:chExt cx="1194082" cy="3240360"/>
          </a:xfrm>
        </p:grpSpPr>
        <p:grpSp>
          <p:nvGrpSpPr>
            <p:cNvPr id="18446" name="群組 99"/>
            <p:cNvGrpSpPr/>
            <p:nvPr/>
          </p:nvGrpSpPr>
          <p:grpSpPr>
            <a:xfrm>
              <a:off x="1619500" y="2710014"/>
              <a:ext cx="1194082" cy="3239266"/>
              <a:chOff x="1979712" y="3356992"/>
              <a:chExt cx="1195118" cy="3240542"/>
            </a:xfrm>
          </p:grpSpPr>
          <p:cxnSp>
            <p:nvCxnSpPr>
              <p:cNvPr id="90" name="直線單箭頭接點 89"/>
              <p:cNvCxnSpPr/>
              <p:nvPr/>
            </p:nvCxnSpPr>
            <p:spPr>
              <a:xfrm>
                <a:off x="1979712" y="3356992"/>
                <a:ext cx="491706" cy="0"/>
              </a:xfrm>
              <a:prstGeom prst="straightConnector1">
                <a:avLst/>
              </a:prstGeom>
              <a:ln w="25400">
                <a:solidFill>
                  <a:srgbClr val="FF6699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單箭頭接點 90"/>
              <p:cNvCxnSpPr/>
              <p:nvPr/>
            </p:nvCxnSpPr>
            <p:spPr>
              <a:xfrm flipV="1">
                <a:off x="1979712" y="3356992"/>
                <a:ext cx="0" cy="3240049"/>
              </a:xfrm>
              <a:prstGeom prst="straightConnector1">
                <a:avLst/>
              </a:prstGeom>
              <a:ln w="25400">
                <a:solidFill>
                  <a:srgbClr val="FF6699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單箭頭接點 91"/>
              <p:cNvCxnSpPr/>
              <p:nvPr/>
            </p:nvCxnSpPr>
            <p:spPr>
              <a:xfrm flipH="1" flipV="1">
                <a:off x="1979712" y="6597041"/>
                <a:ext cx="1195118" cy="0"/>
              </a:xfrm>
              <a:prstGeom prst="straightConnector1">
                <a:avLst/>
              </a:prstGeom>
              <a:ln w="25400">
                <a:solidFill>
                  <a:srgbClr val="FF6699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直線單箭頭接點 88"/>
            <p:cNvCxnSpPr/>
            <p:nvPr/>
          </p:nvCxnSpPr>
          <p:spPr>
            <a:xfrm>
              <a:off x="2803347" y="5656806"/>
              <a:ext cx="0" cy="293568"/>
            </a:xfrm>
            <a:prstGeom prst="straightConnector1">
              <a:avLst/>
            </a:prstGeom>
            <a:ln w="25400">
              <a:solidFill>
                <a:srgbClr val="FF6699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74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1470025" y="571500"/>
            <a:ext cx="6697663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流程引擎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支援簽核流與工作流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2779" name="矩形 6"/>
          <p:cNvSpPr/>
          <p:nvPr/>
        </p:nvSpPr>
        <p:spPr>
          <a:xfrm>
            <a:off x="1708150" y="1190625"/>
            <a:ext cx="3551238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2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實際範例：請採購流程</a:t>
            </a:r>
          </a:p>
        </p:txBody>
      </p:sp>
      <p:sp>
        <p:nvSpPr>
          <p:cNvPr id="32780" name="矩形 6"/>
          <p:cNvSpPr/>
          <p:nvPr/>
        </p:nvSpPr>
        <p:spPr>
          <a:xfrm>
            <a:off x="7532688" y="3027363"/>
            <a:ext cx="1570037" cy="368300"/>
          </a:xfrm>
          <a:prstGeom prst="rect">
            <a:avLst/>
          </a:prstGeom>
          <a:solidFill>
            <a:srgbClr val="9ECA06">
              <a:alpha val="54901"/>
            </a:srgbClr>
          </a:solidFill>
          <a:ln w="9525">
            <a:noFill/>
            <a:miter/>
          </a:ln>
        </p:spPr>
        <p:txBody>
          <a:bodyPr>
            <a:spAutoFit/>
          </a:bodyPr>
          <a:lstStyle/>
          <a:p>
            <a:pPr lvl="0" eaLnBrk="1" hangingPunct="1"/>
            <a:r>
              <a:rPr lang="zh-TW" altLang="en-US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外部回報關卡</a:t>
            </a:r>
            <a:endParaRPr lang="zh-TW" altLang="en-US" b="1" dirty="0">
              <a:solidFill>
                <a:srgbClr val="C00000"/>
              </a:solidFill>
              <a:latin typeface="Arial" charset="0"/>
              <a:ea typeface="新細明體" pitchFamily="18" charset="-120"/>
            </a:endParaRPr>
          </a:p>
        </p:txBody>
      </p:sp>
      <p:grpSp>
        <p:nvGrpSpPr>
          <p:cNvPr id="2" name="组合 55"/>
          <p:cNvGrpSpPr/>
          <p:nvPr/>
        </p:nvGrpSpPr>
        <p:grpSpPr>
          <a:xfrm>
            <a:off x="7519988" y="4340225"/>
            <a:ext cx="2854325" cy="2257425"/>
            <a:chOff x="374320" y="1711060"/>
            <a:chExt cx="3814392" cy="2256538"/>
          </a:xfrm>
        </p:grpSpPr>
        <p:sp>
          <p:nvSpPr>
            <p:cNvPr id="27" name="Rounded Rectangle 27"/>
            <p:cNvSpPr>
              <a:spLocks noChangeArrowheads="1"/>
            </p:cNvSpPr>
            <p:nvPr/>
          </p:nvSpPr>
          <p:spPr bwMode="auto">
            <a:xfrm rot="16200000" flipH="1">
              <a:off x="1250048" y="1028932"/>
              <a:ext cx="2062939" cy="3814392"/>
            </a:xfrm>
            <a:prstGeom prst="roundRect">
              <a:avLst>
                <a:gd name="adj" fmla="val 7870"/>
              </a:avLst>
            </a:prstGeom>
            <a:solidFill>
              <a:schemeClr val="bg1">
                <a:lumMod val="75000"/>
                <a:alpha val="38000"/>
              </a:schemeClr>
            </a:solidFill>
            <a:ln w="6350">
              <a:solidFill>
                <a:sysClr val="window" lastClr="FFFFFF">
                  <a:lumMod val="65000"/>
                </a:sys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新細明體" pitchFamily="18" charset="-120"/>
                <a:cs typeface="+mn-cs"/>
              </a:endParaRPr>
            </a:p>
          </p:txBody>
        </p:sp>
        <p:sp>
          <p:nvSpPr>
            <p:cNvPr id="29" name="Round Same Side Corner Rectangle 141"/>
            <p:cNvSpPr/>
            <p:nvPr/>
          </p:nvSpPr>
          <p:spPr bwMode="auto">
            <a:xfrm>
              <a:off x="374320" y="1711060"/>
              <a:ext cx="3814392" cy="388785"/>
            </a:xfrm>
            <a:prstGeom prst="round2SameRect">
              <a:avLst>
                <a:gd name="adj1" fmla="val 27778"/>
                <a:gd name="adj2" fmla="val 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Rektangel 76"/>
            <p:cNvSpPr>
              <a:spLocks noChangeArrowheads="1"/>
            </p:cNvSpPr>
            <p:nvPr/>
          </p:nvSpPr>
          <p:spPr bwMode="auto">
            <a:xfrm>
              <a:off x="569495" y="1720581"/>
              <a:ext cx="3549208" cy="3697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1" i="0" u="none" strike="noStrike" kern="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 charset="0"/>
                </a:rPr>
                <a:t>執行內容</a:t>
              </a:r>
              <a:endParaRPr kumimoji="1" lang="zh-CN" altLang="en-US" sz="1800" b="1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31" name="Tekstboks 72"/>
            <p:cNvSpPr txBox="1">
              <a:spLocks noChangeArrowheads="1"/>
            </p:cNvSpPr>
            <p:nvPr/>
          </p:nvSpPr>
          <p:spPr bwMode="auto">
            <a:xfrm>
              <a:off x="463421" y="2152212"/>
              <a:ext cx="3566180" cy="175508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1.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需求討論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2.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物件規劃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3.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開發架構設計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4.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後端程式開發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5.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軟體測試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6.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規格、操作文件撰寫</a:t>
              </a:r>
              <a:endPara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grpSp>
        <p:nvGrpSpPr>
          <p:cNvPr id="3" name="群組 34"/>
          <p:cNvGrpSpPr/>
          <p:nvPr/>
        </p:nvGrpSpPr>
        <p:grpSpPr>
          <a:xfrm>
            <a:off x="2982913" y="2997200"/>
            <a:ext cx="1439862" cy="3600450"/>
            <a:chOff x="1547813" y="2997200"/>
            <a:chExt cx="1439862" cy="3600152"/>
          </a:xfrm>
        </p:grpSpPr>
        <p:grpSp>
          <p:nvGrpSpPr>
            <p:cNvPr id="19481" name="群組 2"/>
            <p:cNvGrpSpPr/>
            <p:nvPr/>
          </p:nvGrpSpPr>
          <p:grpSpPr>
            <a:xfrm>
              <a:off x="1547813" y="2997200"/>
              <a:ext cx="1439862" cy="3600152"/>
              <a:chOff x="1547813" y="2997200"/>
              <a:chExt cx="1439862" cy="360015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547813" y="2997200"/>
                <a:ext cx="1439862" cy="3600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1547813" y="2997200"/>
                <a:ext cx="1041320" cy="369332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簽核流</a:t>
                </a:r>
              </a:p>
            </p:txBody>
          </p:sp>
        </p:grpSp>
        <p:pic>
          <p:nvPicPr>
            <p:cNvPr id="19482" name="Picture 3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6548" y="3398520"/>
              <a:ext cx="866775" cy="31432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6" name="群組 35"/>
          <p:cNvGrpSpPr/>
          <p:nvPr/>
        </p:nvGrpSpPr>
        <p:grpSpPr>
          <a:xfrm>
            <a:off x="5273675" y="2997200"/>
            <a:ext cx="1441450" cy="3600450"/>
            <a:chOff x="3838575" y="2997200"/>
            <a:chExt cx="1441450" cy="3600152"/>
          </a:xfrm>
        </p:grpSpPr>
        <p:grpSp>
          <p:nvGrpSpPr>
            <p:cNvPr id="19475" name="群組 4"/>
            <p:cNvGrpSpPr/>
            <p:nvPr/>
          </p:nvGrpSpPr>
          <p:grpSpPr>
            <a:xfrm>
              <a:off x="3838575" y="2997200"/>
              <a:ext cx="1441450" cy="3600152"/>
              <a:chOff x="3838575" y="2997200"/>
              <a:chExt cx="1441450" cy="360015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838575" y="2997200"/>
                <a:ext cx="1441450" cy="3600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3850499" y="2997200"/>
                <a:ext cx="1041320" cy="369332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簽核流</a:t>
                </a:r>
              </a:p>
            </p:txBody>
          </p:sp>
        </p:grpSp>
        <p:pic>
          <p:nvPicPr>
            <p:cNvPr id="19476" name="Picture 3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83184" y="3429000"/>
              <a:ext cx="866775" cy="31432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8" name="群組 31"/>
          <p:cNvGrpSpPr/>
          <p:nvPr/>
        </p:nvGrpSpPr>
        <p:grpSpPr>
          <a:xfrm>
            <a:off x="1389063" y="1619250"/>
            <a:ext cx="9513887" cy="1304925"/>
            <a:chOff x="-45720" y="1628800"/>
            <a:chExt cx="9513570" cy="1304925"/>
          </a:xfrm>
        </p:grpSpPr>
        <p:grpSp>
          <p:nvGrpSpPr>
            <p:cNvPr id="19469" name="群組 1"/>
            <p:cNvGrpSpPr/>
            <p:nvPr/>
          </p:nvGrpSpPr>
          <p:grpSpPr>
            <a:xfrm>
              <a:off x="-36513" y="1628800"/>
              <a:ext cx="9504363" cy="1304925"/>
              <a:chOff x="-36181" y="1628003"/>
              <a:chExt cx="9932682" cy="130568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-35849" y="1628003"/>
                <a:ext cx="9932350" cy="130568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361870" y="1691516"/>
                <a:ext cx="1041320" cy="369332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工作流</a:t>
                </a:r>
              </a:p>
            </p:txBody>
          </p:sp>
        </p:grpSp>
        <p:pic>
          <p:nvPicPr>
            <p:cNvPr id="19470" name="Picture 35" descr="C:\Users\Gaspard\Desktop\xxxx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5504" b="15227"/>
            <a:stretch>
              <a:fillRect/>
            </a:stretch>
          </p:blipFill>
          <p:spPr>
            <a:xfrm>
              <a:off x="-45720" y="2193816"/>
              <a:ext cx="9269460" cy="617964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9" name="圓角矩形 8"/>
          <p:cNvSpPr/>
          <p:nvPr/>
        </p:nvSpPr>
        <p:spPr>
          <a:xfrm>
            <a:off x="3192463" y="2128838"/>
            <a:ext cx="1066800" cy="74453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5476875" y="2119313"/>
            <a:ext cx="1066800" cy="74453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7758113" y="2128838"/>
            <a:ext cx="1066800" cy="744538"/>
          </a:xfrm>
          <a:prstGeom prst="roundRect">
            <a:avLst/>
          </a:prstGeom>
          <a:noFill/>
          <a:ln>
            <a:solidFill>
              <a:srgbClr val="9ECA0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2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75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9" grpId="0"/>
      <p:bldP spid="32780" grpId="0" bldLvl="0" animBg="1"/>
      <p:bldP spid="9" grpId="0" bldLvl="0" animBg="1"/>
      <p:bldP spid="16" grpId="0" bldLvl="0" animBg="1"/>
      <p:bldP spid="18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5069840" y="652462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algn="ct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76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39945" name="矩形 6"/>
          <p:cNvSpPr>
            <a:spLocks noChangeArrowheads="1"/>
          </p:cNvSpPr>
          <p:nvPr/>
        </p:nvSpPr>
        <p:spPr bwMode="auto">
          <a:xfrm>
            <a:off x="1809115" y="1190625"/>
            <a:ext cx="2817813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1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對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1-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請採購流程</a:t>
            </a:r>
          </a:p>
        </p:txBody>
      </p:sp>
      <p:sp>
        <p:nvSpPr>
          <p:cNvPr id="39946" name="矩形 7"/>
          <p:cNvSpPr>
            <a:spLocks noChangeArrowheads="1"/>
          </p:cNvSpPr>
          <p:nvPr/>
        </p:nvSpPr>
        <p:spPr bwMode="auto">
          <a:xfrm>
            <a:off x="1856740" y="2781300"/>
            <a:ext cx="29432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1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對多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請採購流程</a:t>
            </a:r>
          </a:p>
        </p:txBody>
      </p:sp>
      <p:sp>
        <p:nvSpPr>
          <p:cNvPr id="18" name="矩形 17"/>
          <p:cNvSpPr/>
          <p:nvPr/>
        </p:nvSpPr>
        <p:spPr>
          <a:xfrm>
            <a:off x="1758315" y="620713"/>
            <a:ext cx="34163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流程多對多機制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grpSp>
        <p:nvGrpSpPr>
          <p:cNvPr id="2" name="群組 21"/>
          <p:cNvGrpSpPr/>
          <p:nvPr/>
        </p:nvGrpSpPr>
        <p:grpSpPr>
          <a:xfrm>
            <a:off x="1829753" y="3213100"/>
            <a:ext cx="5459412" cy="1096963"/>
            <a:chOff x="696913" y="3717925"/>
            <a:chExt cx="5459262" cy="1096764"/>
          </a:xfrm>
        </p:grpSpPr>
        <p:grpSp>
          <p:nvGrpSpPr>
            <p:cNvPr id="20514" name="群組 2"/>
            <p:cNvGrpSpPr/>
            <p:nvPr/>
          </p:nvGrpSpPr>
          <p:grpSpPr>
            <a:xfrm>
              <a:off x="696913" y="3717925"/>
              <a:ext cx="5459262" cy="1079227"/>
              <a:chOff x="697442" y="3717925"/>
              <a:chExt cx="5458804" cy="107922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697442" y="3717925"/>
                <a:ext cx="5458804" cy="107930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702204" y="3739098"/>
                <a:ext cx="1655822" cy="369332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請</a:t>
                </a: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購工作流</a:t>
                </a:r>
              </a:p>
            </p:txBody>
          </p:sp>
        </p:grpSp>
        <p:pic>
          <p:nvPicPr>
            <p:cNvPr id="20515" name="Picture 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5576" y="4005064"/>
              <a:ext cx="5248275" cy="80962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4" name="群組 22"/>
          <p:cNvGrpSpPr/>
          <p:nvPr/>
        </p:nvGrpSpPr>
        <p:grpSpPr>
          <a:xfrm>
            <a:off x="5142865" y="4351338"/>
            <a:ext cx="5459413" cy="1087437"/>
            <a:chOff x="696913" y="5157788"/>
            <a:chExt cx="5459263" cy="1088132"/>
          </a:xfrm>
        </p:grpSpPr>
        <p:grpSp>
          <p:nvGrpSpPr>
            <p:cNvPr id="20508" name="群組 3"/>
            <p:cNvGrpSpPr/>
            <p:nvPr/>
          </p:nvGrpSpPr>
          <p:grpSpPr>
            <a:xfrm>
              <a:off x="696913" y="5157788"/>
              <a:ext cx="5459263" cy="1080120"/>
              <a:chOff x="697094" y="5157192"/>
              <a:chExt cx="5459107" cy="1080617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697094" y="5157192"/>
                <a:ext cx="5459107" cy="10806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705030" y="5157192"/>
                <a:ext cx="1655822" cy="369332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採</a:t>
                </a: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購工作流</a:t>
                </a:r>
                <a:r>
                  <a:rPr kumimoji="1" lang="en-US" altLang="zh-TW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A</a:t>
                </a:r>
                <a:endPara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endParaRPr>
              </a:p>
            </p:txBody>
          </p:sp>
        </p:grpSp>
        <p:pic>
          <p:nvPicPr>
            <p:cNvPr id="20509" name="Picture 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584" y="5445820"/>
              <a:ext cx="5048250" cy="80010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7" name="群組 22"/>
          <p:cNvGrpSpPr/>
          <p:nvPr/>
        </p:nvGrpSpPr>
        <p:grpSpPr>
          <a:xfrm>
            <a:off x="1810703" y="1628775"/>
            <a:ext cx="8939212" cy="1152525"/>
            <a:chOff x="-45719" y="1773239"/>
            <a:chExt cx="8938563" cy="1152153"/>
          </a:xfrm>
        </p:grpSpPr>
        <p:grpSp>
          <p:nvGrpSpPr>
            <p:cNvPr id="20502" name="群組 1"/>
            <p:cNvGrpSpPr/>
            <p:nvPr/>
          </p:nvGrpSpPr>
          <p:grpSpPr>
            <a:xfrm>
              <a:off x="-36195" y="1773239"/>
              <a:ext cx="8821096" cy="1152153"/>
              <a:chOff x="-35877" y="1772816"/>
              <a:chExt cx="8820902" cy="115252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-35877" y="1772816"/>
                <a:ext cx="8820903" cy="115252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-27258" y="1772816"/>
                <a:ext cx="1655822" cy="369332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請</a:t>
                </a: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採</a:t>
                </a: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購工作流</a:t>
                </a:r>
              </a:p>
            </p:txBody>
          </p:sp>
        </p:grpSp>
        <p:pic>
          <p:nvPicPr>
            <p:cNvPr id="20503" name="Picture 35" descr="C:\Users\Gaspard\Desktop\xxxx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5504" b="15227"/>
            <a:stretch>
              <a:fillRect/>
            </a:stretch>
          </p:blipFill>
          <p:spPr>
            <a:xfrm>
              <a:off x="-45719" y="2185035"/>
              <a:ext cx="8938563" cy="595904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9" name="群組 22"/>
          <p:cNvGrpSpPr/>
          <p:nvPr/>
        </p:nvGrpSpPr>
        <p:grpSpPr>
          <a:xfrm>
            <a:off x="5142865" y="5502275"/>
            <a:ext cx="5459413" cy="1089025"/>
            <a:chOff x="696913" y="5157788"/>
            <a:chExt cx="5459263" cy="1088132"/>
          </a:xfrm>
        </p:grpSpPr>
        <p:grpSp>
          <p:nvGrpSpPr>
            <p:cNvPr id="20496" name="群組 3"/>
            <p:cNvGrpSpPr/>
            <p:nvPr/>
          </p:nvGrpSpPr>
          <p:grpSpPr>
            <a:xfrm>
              <a:off x="696913" y="5157788"/>
              <a:ext cx="5459263" cy="1080120"/>
              <a:chOff x="697094" y="5157192"/>
              <a:chExt cx="5459107" cy="1080617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97094" y="5157192"/>
                <a:ext cx="5459107" cy="108069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705030" y="5157192"/>
                <a:ext cx="1655822" cy="369332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採</a:t>
                </a: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購工作流</a:t>
                </a:r>
                <a:r>
                  <a:rPr kumimoji="1" lang="en-US" altLang="zh-TW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B</a:t>
                </a:r>
                <a:endPara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endParaRPr>
              </a:p>
            </p:txBody>
          </p:sp>
        </p:grpSp>
        <p:pic>
          <p:nvPicPr>
            <p:cNvPr id="20497" name="Picture 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584" y="5445820"/>
              <a:ext cx="5048250" cy="80010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11" name="群組 35"/>
          <p:cNvGrpSpPr/>
          <p:nvPr/>
        </p:nvGrpSpPr>
        <p:grpSpPr>
          <a:xfrm>
            <a:off x="3368040" y="4291013"/>
            <a:ext cx="1762125" cy="723900"/>
            <a:chOff x="1717080" y="4521820"/>
            <a:chExt cx="1762720" cy="723280"/>
          </a:xfrm>
        </p:grpSpPr>
        <p:cxnSp>
          <p:nvCxnSpPr>
            <p:cNvPr id="29" name="直線接點 28"/>
            <p:cNvCxnSpPr/>
            <p:nvPr/>
          </p:nvCxnSpPr>
          <p:spPr>
            <a:xfrm>
              <a:off x="1717080" y="4521820"/>
              <a:ext cx="0" cy="7201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接點 30"/>
            <p:cNvCxnSpPr/>
            <p:nvPr/>
          </p:nvCxnSpPr>
          <p:spPr>
            <a:xfrm>
              <a:off x="1717080" y="5241928"/>
              <a:ext cx="1762720" cy="3172"/>
            </a:xfrm>
            <a:prstGeom prst="bentConnector3">
              <a:avLst>
                <a:gd name="adj1" fmla="val 5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36"/>
          <p:cNvGrpSpPr/>
          <p:nvPr/>
        </p:nvGrpSpPr>
        <p:grpSpPr>
          <a:xfrm>
            <a:off x="2837815" y="4278313"/>
            <a:ext cx="2268538" cy="1803400"/>
            <a:chOff x="1907704" y="4509120"/>
            <a:chExt cx="2268000" cy="1803400"/>
          </a:xfrm>
        </p:grpSpPr>
        <p:cxnSp>
          <p:nvCxnSpPr>
            <p:cNvPr id="32" name="直線接點 31"/>
            <p:cNvCxnSpPr/>
            <p:nvPr/>
          </p:nvCxnSpPr>
          <p:spPr>
            <a:xfrm>
              <a:off x="1907704" y="4509120"/>
              <a:ext cx="0" cy="18002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接點 32"/>
            <p:cNvCxnSpPr/>
            <p:nvPr/>
          </p:nvCxnSpPr>
          <p:spPr>
            <a:xfrm>
              <a:off x="1907704" y="6309345"/>
              <a:ext cx="2268000" cy="3175"/>
            </a:xfrm>
            <a:prstGeom prst="bentConnector3">
              <a:avLst>
                <a:gd name="adj1" fmla="val 5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76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5" grpId="0"/>
      <p:bldP spid="3994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6"/>
          <p:cNvSpPr>
            <a:spLocks noChangeArrowheads="1"/>
          </p:cNvSpPr>
          <p:nvPr/>
        </p:nvSpPr>
        <p:spPr bwMode="auto">
          <a:xfrm>
            <a:off x="1613535" y="1916113"/>
            <a:ext cx="2811463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1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對多流程追蹤圖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grpSp>
        <p:nvGrpSpPr>
          <p:cNvPr id="2" name="群組 36"/>
          <p:cNvGrpSpPr/>
          <p:nvPr/>
        </p:nvGrpSpPr>
        <p:grpSpPr>
          <a:xfrm>
            <a:off x="4494848" y="260350"/>
            <a:ext cx="6048375" cy="6497638"/>
            <a:chOff x="3045880" y="260648"/>
            <a:chExt cx="6048672" cy="6498002"/>
          </a:xfrm>
        </p:grpSpPr>
        <p:pic>
          <p:nvPicPr>
            <p:cNvPr id="21510" name="Picture 6"/>
            <p:cNvPicPr>
              <a:picLocks noChangeAspect="1"/>
            </p:cNvPicPr>
            <p:nvPr/>
          </p:nvPicPr>
          <p:blipFill>
            <a:blip r:embed="rId3"/>
            <a:srcRect t="90063"/>
            <a:stretch>
              <a:fillRect/>
            </a:stretch>
          </p:blipFill>
          <p:spPr>
            <a:xfrm>
              <a:off x="3045880" y="5921938"/>
              <a:ext cx="6048672" cy="8367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21511" name="Picture 6"/>
            <p:cNvPicPr>
              <a:picLocks noChangeAspect="1"/>
            </p:cNvPicPr>
            <p:nvPr/>
          </p:nvPicPr>
          <p:blipFill>
            <a:blip r:embed="rId3"/>
            <a:srcRect b="25598"/>
            <a:stretch>
              <a:fillRect/>
            </a:stretch>
          </p:blipFill>
          <p:spPr>
            <a:xfrm>
              <a:off x="3045880" y="260648"/>
              <a:ext cx="6048672" cy="6264696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1" name="矩形 10"/>
            <p:cNvSpPr/>
            <p:nvPr/>
          </p:nvSpPr>
          <p:spPr bwMode="auto">
            <a:xfrm>
              <a:off x="3117321" y="1038567"/>
              <a:ext cx="5905790" cy="561689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8010" y="2750693"/>
              <a:ext cx="3888432" cy="363063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1514" name="文字方塊 19"/>
            <p:cNvSpPr txBox="1"/>
            <p:nvPr/>
          </p:nvSpPr>
          <p:spPr>
            <a:xfrm>
              <a:off x="5016042" y="1124744"/>
              <a:ext cx="3488455" cy="60016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TW" altLang="en-US" sz="1100" dirty="0">
                  <a:latin typeface="微軟正黑體" pitchFamily="34" charset="-120"/>
                  <a:ea typeface="微軟正黑體" pitchFamily="34" charset="-120"/>
                </a:rPr>
                <a:t>流程序號：</a:t>
              </a:r>
              <a:r>
                <a:rPr lang="en-US" altLang="zh-TW" sz="1100" dirty="0">
                  <a:latin typeface="微軟正黑體" pitchFamily="34" charset="-120"/>
                  <a:ea typeface="微軟正黑體" pitchFamily="34" charset="-120"/>
                </a:rPr>
                <a:t>PO2014102100002</a:t>
              </a:r>
              <a:r>
                <a:rPr lang="zh-TW" altLang="en-US" sz="1100" dirty="0"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1100" u="sng" dirty="0">
                  <a:solidFill>
                    <a:srgbClr val="0070C0"/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100" u="sng" dirty="0">
                  <a:solidFill>
                    <a:srgbClr val="0070C0"/>
                  </a:solidFill>
                  <a:latin typeface="微軟正黑體" pitchFamily="34" charset="-120"/>
                  <a:ea typeface="微軟正黑體" pitchFamily="34" charset="-120"/>
                </a:rPr>
                <a:t>檢視詳細工作流程</a:t>
              </a:r>
              <a:r>
                <a:rPr lang="en-US" altLang="zh-TW" sz="1100" dirty="0">
                  <a:latin typeface="微軟正黑體" pitchFamily="34" charset="-120"/>
                  <a:ea typeface="微軟正黑體" pitchFamily="34" charset="-120"/>
                </a:rPr>
                <a:t>)</a:t>
              </a:r>
            </a:p>
            <a:p>
              <a:pPr lvl="0" eaLnBrk="1" hangingPunct="1"/>
              <a:r>
                <a:rPr lang="zh-TW" altLang="en-US" sz="1100" dirty="0">
                  <a:latin typeface="微軟正黑體" pitchFamily="34" charset="-120"/>
                  <a:ea typeface="微軟正黑體" pitchFamily="34" charset="-120"/>
                </a:rPr>
                <a:t>流程主旨：採購工作流</a:t>
              </a:r>
              <a:endParaRPr lang="en-US" altLang="zh-TW" sz="1100" dirty="0">
                <a:latin typeface="微軟正黑體" pitchFamily="34" charset="-120"/>
                <a:ea typeface="微軟正黑體" pitchFamily="34" charset="-120"/>
              </a:endParaRPr>
            </a:p>
            <a:p>
              <a:pPr lvl="0" eaLnBrk="1" hangingPunct="1"/>
              <a:r>
                <a:rPr lang="zh-TW" altLang="en-US" sz="1100" dirty="0">
                  <a:latin typeface="微軟正黑體" pitchFamily="34" charset="-120"/>
                  <a:ea typeface="微軟正黑體" pitchFamily="34" charset="-120"/>
                </a:rPr>
                <a:t>流程狀態：進行中</a:t>
              </a:r>
            </a:p>
          </p:txBody>
        </p:sp>
        <p:pic>
          <p:nvPicPr>
            <p:cNvPr id="21515" name="Picture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28010" y="1780803"/>
              <a:ext cx="4124325" cy="100012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1516" name="文字方塊 13"/>
            <p:cNvSpPr txBox="1"/>
            <p:nvPr/>
          </p:nvSpPr>
          <p:spPr>
            <a:xfrm>
              <a:off x="5505492" y="1973967"/>
              <a:ext cx="800219" cy="27699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採購作業</a:t>
              </a:r>
            </a:p>
          </p:txBody>
        </p:sp>
        <p:sp>
          <p:nvSpPr>
            <p:cNvPr id="21517" name="文字方塊 16"/>
            <p:cNvSpPr txBox="1"/>
            <p:nvPr/>
          </p:nvSpPr>
          <p:spPr>
            <a:xfrm>
              <a:off x="5341940" y="2318767"/>
              <a:ext cx="1005403" cy="21544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TW" altLang="en-US" sz="800" dirty="0">
                  <a:latin typeface="微軟正黑體" pitchFamily="34" charset="-120"/>
                  <a:ea typeface="微軟正黑體" pitchFamily="34" charset="-120"/>
                </a:rPr>
                <a:t>負責人員：陳伶伶</a:t>
              </a:r>
            </a:p>
          </p:txBody>
        </p:sp>
        <p:sp>
          <p:nvSpPr>
            <p:cNvPr id="21518" name="文字方塊 22"/>
            <p:cNvSpPr txBox="1"/>
            <p:nvPr/>
          </p:nvSpPr>
          <p:spPr>
            <a:xfrm>
              <a:off x="5481998" y="2500883"/>
              <a:ext cx="1091966" cy="21544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TW" altLang="en-US" sz="800" u="sng" dirty="0">
                  <a:solidFill>
                    <a:srgbClr val="0070C0"/>
                  </a:solidFill>
                  <a:latin typeface="微軟正黑體" pitchFamily="34" charset="-120"/>
                  <a:ea typeface="微軟正黑體" pitchFamily="34" charset="-120"/>
                </a:rPr>
                <a:t>採購作業</a:t>
              </a:r>
              <a:r>
                <a:rPr lang="en-US" altLang="zh-TW" sz="800" u="sng" dirty="0">
                  <a:solidFill>
                    <a:srgbClr val="0070C0"/>
                  </a:solidFill>
                  <a:latin typeface="微軟正黑體" pitchFamily="34" charset="-120"/>
                  <a:ea typeface="微軟正黑體" pitchFamily="34" charset="-120"/>
                </a:rPr>
                <a:t>(apmt500)</a:t>
              </a:r>
              <a:endParaRPr lang="zh-TW" altLang="en-US" sz="800" u="sng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519" name="文字方塊 21"/>
            <p:cNvSpPr txBox="1"/>
            <p:nvPr/>
          </p:nvSpPr>
          <p:spPr>
            <a:xfrm>
              <a:off x="6903490" y="1962919"/>
              <a:ext cx="986400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供應商回饋</a:t>
              </a:r>
            </a:p>
          </p:txBody>
        </p:sp>
        <p:sp>
          <p:nvSpPr>
            <p:cNvPr id="21520" name="文字方塊 24"/>
            <p:cNvSpPr txBox="1"/>
            <p:nvPr/>
          </p:nvSpPr>
          <p:spPr>
            <a:xfrm>
              <a:off x="3324029" y="1177702"/>
              <a:ext cx="1208985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請購流程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lvl="0" eaLnBrk="1" hangingPunct="1"/>
              <a:r>
                <a:rPr lang="en-US" altLang="zh-TW" sz="800" dirty="0">
                  <a:latin typeface="微軟正黑體" pitchFamily="34" charset="-120"/>
                  <a:ea typeface="微軟正黑體" pitchFamily="34" charset="-120"/>
                </a:rPr>
                <a:t>(PR20141021000001)</a:t>
              </a:r>
              <a:endParaRPr lang="zh-TW" altLang="en-US" sz="8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521" name="文字方塊 25"/>
            <p:cNvSpPr txBox="1"/>
            <p:nvPr/>
          </p:nvSpPr>
          <p:spPr>
            <a:xfrm>
              <a:off x="3476429" y="1533088"/>
              <a:ext cx="1167307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採購流程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lvl="0" eaLnBrk="1" hangingPunct="1"/>
              <a:r>
                <a:rPr lang="en-US" altLang="zh-TW" sz="800" dirty="0">
                  <a:latin typeface="微軟正黑體" pitchFamily="34" charset="-120"/>
                  <a:ea typeface="微軟正黑體" pitchFamily="34" charset="-120"/>
                </a:rPr>
                <a:t>(PO2014102100001)</a:t>
              </a:r>
              <a:endParaRPr lang="zh-TW" altLang="en-US" sz="8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522" name="文字方塊 26"/>
            <p:cNvSpPr txBox="1"/>
            <p:nvPr/>
          </p:nvSpPr>
          <p:spPr>
            <a:xfrm>
              <a:off x="3476429" y="1920949"/>
              <a:ext cx="1167307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TW" altLang="en-US" sz="12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採購流程</a:t>
              </a:r>
              <a:endParaRPr lang="en-US" altLang="zh-TW" sz="12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lvl="0" eaLnBrk="1" hangingPunct="1"/>
              <a:r>
                <a:rPr lang="en-US" altLang="zh-TW" sz="8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(PO2014102100002)</a:t>
              </a:r>
              <a:endParaRPr lang="zh-TW" altLang="en-US" sz="8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523" name="文字方塊 27"/>
            <p:cNvSpPr txBox="1"/>
            <p:nvPr/>
          </p:nvSpPr>
          <p:spPr>
            <a:xfrm>
              <a:off x="3476429" y="2308810"/>
              <a:ext cx="1167307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採購流程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lvl="0" eaLnBrk="1" hangingPunct="1"/>
              <a:r>
                <a:rPr lang="en-US" altLang="zh-TW" sz="800" dirty="0">
                  <a:latin typeface="微軟正黑體" pitchFamily="34" charset="-120"/>
                  <a:ea typeface="微軟正黑體" pitchFamily="34" charset="-120"/>
                </a:rPr>
                <a:t>(PO2014102100003)</a:t>
              </a:r>
              <a:endParaRPr lang="zh-TW" altLang="en-US" sz="8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pic>
          <p:nvPicPr>
            <p:cNvPr id="21524" name="Picture 4" descr="C:\EFGP5521Test\jboss-4.0.5.GA\server\default\deploy\NaNaWeb.war\theme\default\images\index_images\systray_minu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4896" y="1616164"/>
              <a:ext cx="108000" cy="10800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21525" name="Picture 4" descr="C:\EFGP5521Test\jboss-4.0.5.GA\server\default\deploy\NaNaWeb.war\theme\default\images\index_images\systray_minu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4896" y="2001157"/>
              <a:ext cx="108000" cy="10800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21526" name="Picture 4" descr="C:\EFGP5521Test\jboss-4.0.5.GA\server\default\deploy\NaNaWeb.war\theme\default\images\index_images\systray_minu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4896" y="2386151"/>
              <a:ext cx="108000" cy="10800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21527" name="Picture 4" descr="C:\EFGP5521Test\jboss-4.0.5.GA\server\default\deploy\NaNaWeb.war\theme\default\images\index_images\systray_minu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4562" y="1247282"/>
              <a:ext cx="108000" cy="10800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34" name="矩形 33"/>
          <p:cNvSpPr/>
          <p:nvPr/>
        </p:nvSpPr>
        <p:spPr>
          <a:xfrm>
            <a:off x="1858010" y="620713"/>
            <a:ext cx="2492375" cy="12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</a:t>
            </a:r>
            <a:endParaRPr kumimoji="1" lang="en-US" altLang="zh-TW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多對多機制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4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77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36"/>
          <p:cNvGrpSpPr/>
          <p:nvPr/>
        </p:nvGrpSpPr>
        <p:grpSpPr>
          <a:xfrm>
            <a:off x="2249488" y="1628775"/>
            <a:ext cx="3290887" cy="3673475"/>
            <a:chOff x="848490" y="3140968"/>
            <a:chExt cx="3291462" cy="3672408"/>
          </a:xfrm>
        </p:grpSpPr>
        <p:sp>
          <p:nvSpPr>
            <p:cNvPr id="3" name="矩形 2"/>
            <p:cNvSpPr/>
            <p:nvPr/>
          </p:nvSpPr>
          <p:spPr>
            <a:xfrm>
              <a:off x="848490" y="3140968"/>
              <a:ext cx="3291462" cy="36724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7672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047" y="3221055"/>
              <a:ext cx="3224993" cy="242760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27673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875" y="5643680"/>
              <a:ext cx="2881189" cy="1068244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" name="矩形 5"/>
            <p:cNvSpPr/>
            <p:nvPr/>
          </p:nvSpPr>
          <p:spPr>
            <a:xfrm>
              <a:off x="3011043" y="3318716"/>
              <a:ext cx="947903" cy="2364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流程統計</a:t>
              </a:r>
            </a:p>
          </p:txBody>
        </p:sp>
      </p:grpSp>
      <p:grpSp>
        <p:nvGrpSpPr>
          <p:cNvPr id="4" name="群組 26"/>
          <p:cNvGrpSpPr/>
          <p:nvPr/>
        </p:nvGrpSpPr>
        <p:grpSpPr>
          <a:xfrm>
            <a:off x="5718175" y="1223963"/>
            <a:ext cx="4679950" cy="5518150"/>
            <a:chOff x="4374082" y="1224136"/>
            <a:chExt cx="4680520" cy="5517232"/>
          </a:xfrm>
        </p:grpSpPr>
        <p:grpSp>
          <p:nvGrpSpPr>
            <p:cNvPr id="27662" name="群組 34"/>
            <p:cNvGrpSpPr/>
            <p:nvPr/>
          </p:nvGrpSpPr>
          <p:grpSpPr>
            <a:xfrm>
              <a:off x="4374082" y="1224136"/>
              <a:ext cx="4680520" cy="5517232"/>
              <a:chOff x="4374082" y="1224136"/>
              <a:chExt cx="4680520" cy="551723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4374082" y="1224136"/>
                <a:ext cx="4680520" cy="55172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27665" name="群組 20"/>
              <p:cNvGrpSpPr/>
              <p:nvPr/>
            </p:nvGrpSpPr>
            <p:grpSpPr>
              <a:xfrm>
                <a:off x="4480774" y="1295919"/>
                <a:ext cx="4519935" cy="5328592"/>
                <a:chOff x="4499992" y="1412776"/>
                <a:chExt cx="4519935" cy="5328592"/>
              </a:xfrm>
            </p:grpSpPr>
            <p:pic>
              <p:nvPicPr>
                <p:cNvPr id="27667" name="Picture 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9992" y="1412776"/>
                  <a:ext cx="2239144" cy="2239144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</p:spPr>
            </p:pic>
            <p:pic>
              <p:nvPicPr>
                <p:cNvPr id="27668" name="Picture 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3774" y="3645024"/>
                  <a:ext cx="4423106" cy="1729810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</p:spPr>
            </p:pic>
            <p:pic>
              <p:nvPicPr>
                <p:cNvPr id="27669" name="Picture 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57251" y="2204864"/>
                  <a:ext cx="1566061" cy="1427748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</p:spPr>
            </p:pic>
            <p:pic>
              <p:nvPicPr>
                <p:cNvPr id="27670" name="Picture 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8896" y="5373216"/>
                  <a:ext cx="4441031" cy="1368152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</p:spPr>
            </p:pic>
          </p:grpSp>
          <p:sp>
            <p:nvSpPr>
              <p:cNvPr id="12" name="矩形 11"/>
              <p:cNvSpPr/>
              <p:nvPr/>
            </p:nvSpPr>
            <p:spPr>
              <a:xfrm>
                <a:off x="7713002" y="1340004"/>
                <a:ext cx="1152665" cy="28887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流程監控</a:t>
                </a:r>
              </a:p>
            </p:txBody>
          </p:sp>
        </p:grpSp>
        <p:pic>
          <p:nvPicPr>
            <p:cNvPr id="2766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8188" y="5288508"/>
              <a:ext cx="4443237" cy="1368152"/>
            </a:xfrm>
            <a:prstGeom prst="rect">
              <a:avLst/>
            </a:prstGeom>
            <a:noFill/>
            <a:ln w="25400">
              <a:noFill/>
              <a:miter/>
            </a:ln>
          </p:spPr>
        </p:pic>
      </p:grp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1971675" y="549275"/>
            <a:ext cx="4384675" cy="6807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企業流程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監控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4277" name="矩形 19"/>
          <p:cNvSpPr/>
          <p:nvPr/>
        </p:nvSpPr>
        <p:spPr>
          <a:xfrm>
            <a:off x="2066925" y="1190625"/>
            <a:ext cx="3243263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9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流程統計、流程監控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8" name="群組 26"/>
          <p:cNvGrpSpPr/>
          <p:nvPr/>
        </p:nvGrpSpPr>
        <p:grpSpPr>
          <a:xfrm>
            <a:off x="1973263" y="5373688"/>
            <a:ext cx="3671887" cy="1336675"/>
            <a:chOff x="179388" y="5373688"/>
            <a:chExt cx="3671887" cy="1336675"/>
          </a:xfrm>
        </p:grpSpPr>
        <p:grpSp>
          <p:nvGrpSpPr>
            <p:cNvPr id="27656" name="组合 55"/>
            <p:cNvGrpSpPr/>
            <p:nvPr/>
          </p:nvGrpSpPr>
          <p:grpSpPr>
            <a:xfrm>
              <a:off x="179388" y="5373688"/>
              <a:ext cx="3671887" cy="1336675"/>
              <a:chOff x="374320" y="1769120"/>
              <a:chExt cx="3814394" cy="1337231"/>
            </a:xfrm>
          </p:grpSpPr>
          <p:sp>
            <p:nvSpPr>
              <p:cNvPr id="21" name="Rounded Rectangle 27"/>
              <p:cNvSpPr>
                <a:spLocks noChangeArrowheads="1"/>
              </p:cNvSpPr>
              <p:nvPr/>
            </p:nvSpPr>
            <p:spPr bwMode="auto">
              <a:xfrm rot="16200000" flipH="1">
                <a:off x="1701044" y="577389"/>
                <a:ext cx="1160946" cy="3814394"/>
              </a:xfrm>
              <a:prstGeom prst="roundRect">
                <a:avLst>
                  <a:gd name="adj" fmla="val 7870"/>
                </a:avLst>
              </a:prstGeom>
              <a:solidFill>
                <a:schemeClr val="bg1">
                  <a:lumMod val="75000"/>
                  <a:alpha val="38000"/>
                </a:schemeClr>
              </a:solidFill>
              <a:ln w="6350">
                <a:solidFill>
                  <a:sysClr val="window" lastClr="FFFFFF">
                    <a:lumMod val="65000"/>
                  </a:sysClr>
                </a:solidFill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新細明體" pitchFamily="18" charset="-120"/>
                  <a:cs typeface="+mn-cs"/>
                </a:endParaRPr>
              </a:p>
            </p:txBody>
          </p:sp>
          <p:sp>
            <p:nvSpPr>
              <p:cNvPr id="22" name="Round Same Side Corner Rectangle 141"/>
              <p:cNvSpPr/>
              <p:nvPr/>
            </p:nvSpPr>
            <p:spPr bwMode="auto">
              <a:xfrm>
                <a:off x="374320" y="1769120"/>
                <a:ext cx="3814394" cy="352572"/>
              </a:xfrm>
              <a:prstGeom prst="round2SameRect">
                <a:avLst>
                  <a:gd name="adj1" fmla="val 27778"/>
                  <a:gd name="adj2" fmla="val 0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3" name="Rektangel 76"/>
              <p:cNvSpPr>
                <a:spLocks noChangeArrowheads="1"/>
              </p:cNvSpPr>
              <p:nvPr/>
            </p:nvSpPr>
            <p:spPr bwMode="auto">
              <a:xfrm>
                <a:off x="568915" y="1781825"/>
                <a:ext cx="3550536" cy="338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TW" altLang="en-US" sz="1600" b="1" i="0" u="none" strike="noStrike" kern="0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Arial" charset="0"/>
                  </a:rPr>
                  <a:t>執行內容</a:t>
                </a:r>
                <a:endParaRPr kumimoji="1" lang="zh-CN" altLang="en-US" sz="1600" b="1" i="0" u="none" strike="noStrike" kern="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 charset="0"/>
                </a:endParaRPr>
              </a:p>
            </p:txBody>
          </p:sp>
          <p:sp>
            <p:nvSpPr>
              <p:cNvPr id="24" name="Tekstboks 72"/>
              <p:cNvSpPr txBox="1">
                <a:spLocks noChangeArrowheads="1"/>
              </p:cNvSpPr>
              <p:nvPr/>
            </p:nvSpPr>
            <p:spPr bwMode="auto">
              <a:xfrm>
                <a:off x="463372" y="2151866"/>
                <a:ext cx="3565379" cy="9544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TW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1.</a:t>
                </a:r>
                <a:r>
                  <a:rPr kumimoji="1" lang="zh-TW" altLang="en-US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需求收集與分析</a:t>
                </a:r>
                <a:endParaRPr kumimoji="1" lang="en-US" altLang="zh-TW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TW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2.Plugin</a:t>
                </a:r>
                <a:r>
                  <a:rPr kumimoji="1" lang="zh-TW" altLang="en-US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套件評估</a:t>
                </a:r>
                <a:endParaRPr kumimoji="1" lang="en-US" altLang="zh-TW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TW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3.</a:t>
                </a:r>
                <a:r>
                  <a:rPr kumimoji="1" lang="zh-TW" altLang="en-US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物件規劃</a:t>
                </a:r>
                <a:endParaRPr kumimoji="1" lang="en-US" altLang="zh-TW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TW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4.</a:t>
                </a:r>
                <a:r>
                  <a:rPr kumimoji="1" lang="zh-TW" altLang="en-US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微軟正黑體" pitchFamily="34" charset="-120"/>
                    <a:ea typeface="微軟正黑體" pitchFamily="34" charset="-120"/>
                    <a:cs typeface="+mn-cs"/>
                  </a:rPr>
                  <a:t>開發架構設計</a:t>
                </a:r>
                <a:endParaRPr kumimoji="1" lang="en-US" altLang="zh-TW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763713" y="5746750"/>
              <a:ext cx="2087562" cy="739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5.</a:t>
              </a:r>
              <a:r>
                <a:rPr kumimoji="1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程式開發</a:t>
              </a:r>
              <a:endPara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6.</a:t>
              </a:r>
              <a:r>
                <a:rPr kumimoji="1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軟體測試</a:t>
              </a:r>
              <a:endPara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7.</a:t>
              </a:r>
              <a:r>
                <a:rPr kumimoji="1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規格、操作文件撰寫</a:t>
              </a:r>
              <a:endPara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sp>
        <p:nvSpPr>
          <p:cNvPr id="27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78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45970" y="620713"/>
            <a:ext cx="294005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台灣景點</a:t>
            </a: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4516" name="文字方塊 15"/>
          <p:cNvSpPr txBox="1"/>
          <p:nvPr/>
        </p:nvSpPr>
        <p:spPr>
          <a:xfrm>
            <a:off x="2117408" y="1341438"/>
            <a:ext cx="7305675" cy="3683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2"/>
              </a:buBlip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開發架構與技術：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PhoneGap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jQuery Mobile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HTML5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SQLite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1081" name="Picture 9" descr="C:\Users\Gaspard\Desktop\Screenshot_2014-09-26-23-19-3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658" y="1968500"/>
            <a:ext cx="2351088" cy="417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1082" name="Picture 10" descr="C:\Users\Gaspard\Desktop\Screenshot_2014-09-26-23-19-4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3320" y="1970088"/>
            <a:ext cx="2351088" cy="417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1083" name="Picture 11" descr="C:\Users\Gaspard\Desktop\Screenshot_2014-09-26-23-19-5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33983" y="1968500"/>
            <a:ext cx="2376488" cy="4221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79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254" y="3292475"/>
            <a:ext cx="1812674" cy="24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ãipad icon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40914" y="2956840"/>
            <a:ext cx="3220821" cy="322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  <a:sym typeface="+mn-ea"/>
              </a:rPr>
              <a:t>需求目標</a:t>
            </a:r>
          </a:p>
        </p:txBody>
      </p:sp>
      <p:sp>
        <p:nvSpPr>
          <p:cNvPr id="7" name="矩形 6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分析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9" name="矩形 8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11" name="矩形 10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12" name="矩形 11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13" name="矩形 12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7" name="流程圖: 抽選 16"/>
          <p:cNvSpPr/>
          <p:nvPr/>
        </p:nvSpPr>
        <p:spPr>
          <a:xfrm rot="5400000">
            <a:off x="1410494" y="807244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61820" y="677228"/>
            <a:ext cx="3321050" cy="644525"/>
          </a:xfrm>
          <a:prstGeom prst="rect">
            <a:avLst/>
          </a:prstGeom>
          <a:solidFill>
            <a:srgbClr val="E84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目標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1.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自適應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平台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微軟正黑體" pitchFamily="34" charset="-120"/>
              <a:cs typeface="+mn-cs"/>
            </a:endParaRPr>
          </a:p>
        </p:txBody>
      </p:sp>
      <p:sp>
        <p:nvSpPr>
          <p:cNvPr id="2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1"/>
          <p:cNvSpPr txBox="1"/>
          <p:nvPr/>
        </p:nvSpPr>
        <p:spPr>
          <a:xfrm>
            <a:off x="5234305" y="1003596"/>
            <a:ext cx="2806700" cy="38671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UIUX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重構，提升用戶體驗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698834" y="1125032"/>
            <a:ext cx="4995876" cy="4995876"/>
            <a:chOff x="3916174" y="1208427"/>
            <a:chExt cx="4995876" cy="499587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1165" y="2349015"/>
              <a:ext cx="4274673" cy="2735962"/>
            </a:xfrm>
            <a:prstGeom prst="rect">
              <a:avLst/>
            </a:prstGeom>
          </p:spPr>
        </p:pic>
        <p:pic>
          <p:nvPicPr>
            <p:cNvPr id="1026" name="Picture 2" descr="C:\Users\LaLa\Desktop\black-white-metro-widescreen-tv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174" y="1208427"/>
              <a:ext cx="4995876" cy="4995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1469755" y="3842685"/>
            <a:ext cx="2250278" cy="2250278"/>
            <a:chOff x="1698626" y="1771335"/>
            <a:chExt cx="2433950" cy="2433950"/>
          </a:xfrm>
        </p:grpSpPr>
        <p:pic>
          <p:nvPicPr>
            <p:cNvPr id="1029" name="Picture 5" descr="C:\Users\LaLa\Desktop\iphone-black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626" y="1771335"/>
              <a:ext cx="2433950" cy="243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8"/>
            <a:srcRect t="3758" b="17842"/>
            <a:stretch/>
          </p:blipFill>
          <p:spPr>
            <a:xfrm>
              <a:off x="2314168" y="2151516"/>
              <a:ext cx="1204619" cy="1672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27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61235" y="620713"/>
            <a:ext cx="294005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台灣景點</a:t>
            </a:r>
            <a:r>
              <a:rPr kumimoji="1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65540" name="文字方塊 8"/>
          <p:cNvSpPr txBox="1"/>
          <p:nvPr/>
        </p:nvSpPr>
        <p:spPr>
          <a:xfrm>
            <a:off x="2332673" y="1331913"/>
            <a:ext cx="1858962" cy="3683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2"/>
              </a:buBlip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資料維護界面</a:t>
            </a:r>
          </a:p>
        </p:txBody>
      </p:sp>
      <p:pic>
        <p:nvPicPr>
          <p:cNvPr id="10" name="Picture 8" descr="C:\Users\Gaspard\Desktop\Screenshot_2014-09-26-23-20-2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65148" y="1801813"/>
            <a:ext cx="2351088" cy="417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2" descr="C:\Users\Gaspard\Desktop\Screenshot_2014-09-26-23-19-5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77135" y="1801813"/>
            <a:ext cx="2351088" cy="417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3" descr="C:\Users\Gaspard\Desktop\Screenshot_2014-09-26-23-20-1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10823" y="1801813"/>
            <a:ext cx="2351088" cy="417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80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46288" y="1728788"/>
            <a:ext cx="5543550" cy="35988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75" y="2808288"/>
            <a:ext cx="3162300" cy="172878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圓角矩形 6"/>
          <p:cNvSpPr>
            <a:spLocks noChangeArrowheads="1"/>
          </p:cNvSpPr>
          <p:nvPr/>
        </p:nvSpPr>
        <p:spPr bwMode="auto">
          <a:xfrm>
            <a:off x="5213300" y="1944018"/>
            <a:ext cx="1728787" cy="576262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Process View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圓角矩形 7"/>
          <p:cNvSpPr>
            <a:spLocks noChangeArrowheads="1"/>
          </p:cNvSpPr>
          <p:nvPr/>
        </p:nvSpPr>
        <p:spPr bwMode="auto">
          <a:xfrm>
            <a:off x="8237487" y="1944018"/>
            <a:ext cx="1728788" cy="576262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System View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向右箭號 8"/>
          <p:cNvSpPr>
            <a:spLocks noChangeArrowheads="1"/>
          </p:cNvSpPr>
          <p:nvPr/>
        </p:nvSpPr>
        <p:spPr bwMode="auto">
          <a:xfrm>
            <a:off x="4205288" y="2159000"/>
            <a:ext cx="792163" cy="215900"/>
          </a:xfrm>
          <a:prstGeom prst="rightArrow">
            <a:avLst>
              <a:gd name="adj1" fmla="val 50000"/>
              <a:gd name="adj2" fmla="val 49992"/>
            </a:avLst>
          </a:prstGeom>
          <a:gradFill rotWithShape="1">
            <a:gsLst>
              <a:gs pos="0">
                <a:srgbClr val="5D417E"/>
              </a:gs>
              <a:gs pos="80000">
                <a:srgbClr val="7B58A6"/>
              </a:gs>
              <a:gs pos="100000">
                <a:srgbClr val="7B57A8"/>
              </a:gs>
            </a:gsLst>
            <a:lin ang="16200000"/>
          </a:gradFill>
          <a:ln w="9525">
            <a:solidFill>
              <a:srgbClr val="7D60A0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向右箭號 9"/>
          <p:cNvSpPr>
            <a:spLocks noChangeArrowheads="1"/>
          </p:cNvSpPr>
          <p:nvPr/>
        </p:nvSpPr>
        <p:spPr bwMode="auto">
          <a:xfrm>
            <a:off x="7085013" y="2159000"/>
            <a:ext cx="1008063" cy="215900"/>
          </a:xfrm>
          <a:prstGeom prst="rightArrow">
            <a:avLst>
              <a:gd name="adj1" fmla="val 50000"/>
              <a:gd name="adj2" fmla="val 49998"/>
            </a:avLst>
          </a:prstGeom>
          <a:gradFill rotWithShape="1">
            <a:gsLst>
              <a:gs pos="0">
                <a:srgbClr val="5D417E"/>
              </a:gs>
              <a:gs pos="80000">
                <a:srgbClr val="7B58A6"/>
              </a:gs>
              <a:gs pos="100000">
                <a:srgbClr val="7B57A8"/>
              </a:gs>
            </a:gsLst>
            <a:lin ang="16200000"/>
          </a:gradFill>
          <a:ln w="9525">
            <a:solidFill>
              <a:srgbClr val="7D60A0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圓角矩形 14"/>
          <p:cNvSpPr>
            <a:spLocks noChangeArrowheads="1"/>
          </p:cNvSpPr>
          <p:nvPr/>
        </p:nvSpPr>
        <p:spPr bwMode="auto">
          <a:xfrm>
            <a:off x="2333575" y="1944018"/>
            <a:ext cx="1727200" cy="576262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Business View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群組 3"/>
          <p:cNvGrpSpPr/>
          <p:nvPr/>
        </p:nvGrpSpPr>
        <p:grpSpPr>
          <a:xfrm>
            <a:off x="4852988" y="2817813"/>
            <a:ext cx="2736850" cy="2316162"/>
            <a:chOff x="3059113" y="2817813"/>
            <a:chExt cx="2736850" cy="2316162"/>
          </a:xfrm>
        </p:grpSpPr>
        <p:sp>
          <p:nvSpPr>
            <p:cNvPr id="60443" name="文字方塊 12"/>
            <p:cNvSpPr txBox="1"/>
            <p:nvPr/>
          </p:nvSpPr>
          <p:spPr>
            <a:xfrm>
              <a:off x="3203575" y="4549775"/>
              <a:ext cx="2592388" cy="58420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en-US" altLang="zh-TW" sz="1600" dirty="0">
                  <a:latin typeface="微軟正黑體" pitchFamily="34" charset="-120"/>
                  <a:ea typeface="微軟正黑體" pitchFamily="34" charset="-120"/>
                </a:rPr>
                <a:t>IT</a:t>
              </a:r>
              <a:r>
                <a:rPr lang="zh-TW" altLang="en-US" sz="1600" dirty="0">
                  <a:latin typeface="微軟正黑體" pitchFamily="34" charset="-120"/>
                  <a:ea typeface="微軟正黑體" pitchFamily="34" charset="-120"/>
                </a:rPr>
                <a:t>人員萃取流程中需要</a:t>
              </a:r>
              <a:endParaRPr lang="en-US" altLang="zh-TW" sz="1600" dirty="0">
                <a:latin typeface="微軟正黑體" pitchFamily="34" charset="-120"/>
                <a:ea typeface="微軟正黑體" pitchFamily="34" charset="-120"/>
              </a:endParaRPr>
            </a:p>
            <a:p>
              <a:pPr lvl="0" eaLnBrk="1" hangingPunct="1"/>
              <a:r>
                <a:rPr lang="zh-TW" altLang="en-US" sz="1600" dirty="0">
                  <a:latin typeface="微軟正黑體" pitchFamily="34" charset="-120"/>
                  <a:ea typeface="微軟正黑體" pitchFamily="34" charset="-120"/>
                </a:rPr>
                <a:t>透過系統控管的工作流程</a:t>
              </a:r>
            </a:p>
          </p:txBody>
        </p:sp>
        <p:pic>
          <p:nvPicPr>
            <p:cNvPr id="60444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9113" y="2817813"/>
              <a:ext cx="2600325" cy="151288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4" name="群組 1"/>
          <p:cNvGrpSpPr/>
          <p:nvPr/>
        </p:nvGrpSpPr>
        <p:grpSpPr>
          <a:xfrm>
            <a:off x="2124075" y="2592388"/>
            <a:ext cx="2136775" cy="2592387"/>
            <a:chOff x="330200" y="2592388"/>
            <a:chExt cx="2136775" cy="2592387"/>
          </a:xfrm>
        </p:grpSpPr>
        <p:sp>
          <p:nvSpPr>
            <p:cNvPr id="60441" name="文字方塊 11"/>
            <p:cNvSpPr txBox="1"/>
            <p:nvPr/>
          </p:nvSpPr>
          <p:spPr>
            <a:xfrm>
              <a:off x="330200" y="4598988"/>
              <a:ext cx="2081213" cy="58578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TW" altLang="en-US" sz="1600" dirty="0">
                  <a:latin typeface="微軟正黑體" pitchFamily="34" charset="-120"/>
                  <a:ea typeface="微軟正黑體" pitchFamily="34" charset="-120"/>
                </a:rPr>
                <a:t>使用者或管理者</a:t>
              </a:r>
              <a:endParaRPr lang="en-US" altLang="zh-TW" sz="1600" dirty="0">
                <a:latin typeface="微軟正黑體" pitchFamily="34" charset="-120"/>
                <a:ea typeface="微軟正黑體" pitchFamily="34" charset="-120"/>
              </a:endParaRPr>
            </a:p>
            <a:p>
              <a:pPr lvl="0" eaLnBrk="1" hangingPunct="1"/>
              <a:r>
                <a:rPr lang="zh-TW" altLang="en-US" sz="1600" dirty="0">
                  <a:latin typeface="微軟正黑體" pitchFamily="34" charset="-120"/>
                  <a:ea typeface="微軟正黑體" pitchFamily="34" charset="-120"/>
                </a:rPr>
                <a:t>透過</a:t>
              </a:r>
              <a:r>
                <a:rPr lang="en-US" altLang="zh-TW" sz="1600" dirty="0">
                  <a:latin typeface="微軟正黑體" pitchFamily="34" charset="-120"/>
                  <a:ea typeface="微軟正黑體" pitchFamily="34" charset="-120"/>
                </a:rPr>
                <a:t>SOP</a:t>
              </a:r>
              <a:r>
                <a:rPr lang="zh-TW" altLang="en-US" sz="1600" dirty="0">
                  <a:latin typeface="微軟正黑體" pitchFamily="34" charset="-120"/>
                  <a:ea typeface="微軟正黑體" pitchFamily="34" charset="-120"/>
                </a:rPr>
                <a:t>與客戶討論</a:t>
              </a:r>
            </a:p>
          </p:txBody>
        </p:sp>
        <p:pic>
          <p:nvPicPr>
            <p:cNvPr id="60442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288" y="2592388"/>
              <a:ext cx="2071687" cy="19542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28695" name="矩形 17"/>
          <p:cNvSpPr/>
          <p:nvPr/>
        </p:nvSpPr>
        <p:spPr>
          <a:xfrm>
            <a:off x="1973263" y="1190625"/>
            <a:ext cx="3578225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5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由分鏡匯入</a:t>
            </a:r>
            <a:r>
              <a:rPr lang="en-US" altLang="zh-TW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BPMN</a:t>
            </a: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流程</a:t>
            </a: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1827213" y="571500"/>
            <a:ext cx="317023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簡化顧問輔導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grpSp>
        <p:nvGrpSpPr>
          <p:cNvPr id="5" name="组合 55"/>
          <p:cNvGrpSpPr/>
          <p:nvPr/>
        </p:nvGrpSpPr>
        <p:grpSpPr>
          <a:xfrm>
            <a:off x="7878763" y="5373688"/>
            <a:ext cx="2854325" cy="1150937"/>
            <a:chOff x="374320" y="1711060"/>
            <a:chExt cx="3814393" cy="1152198"/>
          </a:xfrm>
        </p:grpSpPr>
        <p:sp>
          <p:nvSpPr>
            <p:cNvPr id="22" name="Rounded Rectangle 27"/>
            <p:cNvSpPr>
              <a:spLocks noChangeArrowheads="1"/>
            </p:cNvSpPr>
            <p:nvPr/>
          </p:nvSpPr>
          <p:spPr bwMode="auto">
            <a:xfrm rot="16200000" flipH="1">
              <a:off x="1802362" y="476906"/>
              <a:ext cx="958311" cy="3814393"/>
            </a:xfrm>
            <a:prstGeom prst="roundRect">
              <a:avLst>
                <a:gd name="adj" fmla="val 7870"/>
              </a:avLst>
            </a:prstGeom>
            <a:solidFill>
              <a:schemeClr val="bg1">
                <a:lumMod val="75000"/>
                <a:alpha val="38000"/>
              </a:schemeClr>
            </a:solidFill>
            <a:ln w="6350">
              <a:solidFill>
                <a:sysClr val="window" lastClr="FFFFFF">
                  <a:lumMod val="65000"/>
                </a:sys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新細明體" pitchFamily="18" charset="-120"/>
                <a:cs typeface="+mn-cs"/>
              </a:endParaRPr>
            </a:p>
          </p:txBody>
        </p:sp>
        <p:sp>
          <p:nvSpPr>
            <p:cNvPr id="23" name="Round Same Side Corner Rectangle 141"/>
            <p:cNvSpPr/>
            <p:nvPr/>
          </p:nvSpPr>
          <p:spPr bwMode="auto">
            <a:xfrm>
              <a:off x="374320" y="1711060"/>
              <a:ext cx="3814393" cy="389363"/>
            </a:xfrm>
            <a:prstGeom prst="round2SameRect">
              <a:avLst>
                <a:gd name="adj1" fmla="val 27778"/>
                <a:gd name="adj2" fmla="val 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4" name="Rektangel 76"/>
            <p:cNvSpPr>
              <a:spLocks noChangeArrowheads="1"/>
            </p:cNvSpPr>
            <p:nvPr/>
          </p:nvSpPr>
          <p:spPr bwMode="auto">
            <a:xfrm>
              <a:off x="569495" y="1720595"/>
              <a:ext cx="3549209" cy="36870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1" i="0" u="none" strike="noStrike" kern="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 charset="0"/>
                </a:rPr>
                <a:t>執行內容</a:t>
              </a:r>
              <a:endParaRPr kumimoji="1" lang="zh-CN" altLang="en-US" sz="1800" b="1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25" name="Tekstboks 72"/>
            <p:cNvSpPr txBox="1">
              <a:spLocks noChangeArrowheads="1"/>
            </p:cNvSpPr>
            <p:nvPr/>
          </p:nvSpPr>
          <p:spPr bwMode="auto">
            <a:xfrm>
              <a:off x="463422" y="2152869"/>
              <a:ext cx="3566181" cy="645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1.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程式開發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2.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軟體測試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sp>
        <p:nvSpPr>
          <p:cNvPr id="26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81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9" grpId="0" bldLvl="0" animBg="1"/>
      <p:bldP spid="10" grpId="0" bldLvl="0" animBg="1"/>
      <p:bldP spid="2869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文字方塊 3"/>
          <p:cNvSpPr txBox="1"/>
          <p:nvPr/>
        </p:nvSpPr>
        <p:spPr>
          <a:xfrm>
            <a:off x="2333943" y="1916113"/>
            <a:ext cx="3887787" cy="36988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eaLnBrk="1" hangingPunct="1">
              <a:buBlip>
                <a:blip r:embed="rId2"/>
              </a:buBlip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從分鏡匯出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所需的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XML</a:t>
            </a:r>
          </a:p>
        </p:txBody>
      </p:sp>
      <p:sp>
        <p:nvSpPr>
          <p:cNvPr id="29702" name="文字方塊 6"/>
          <p:cNvSpPr txBox="1"/>
          <p:nvPr/>
        </p:nvSpPr>
        <p:spPr>
          <a:xfrm>
            <a:off x="6724968" y="1179513"/>
            <a:ext cx="3889375" cy="36988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eaLnBrk="1" hangingPunct="1">
              <a:buBlip>
                <a:blip r:embed="rId2"/>
              </a:buBlip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從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匯入分鏡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XML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檔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向左箭號 11"/>
          <p:cNvSpPr/>
          <p:nvPr/>
        </p:nvSpPr>
        <p:spPr>
          <a:xfrm flipH="1">
            <a:off x="6077268" y="3284538"/>
            <a:ext cx="504825" cy="1081088"/>
          </a:xfrm>
          <a:prstGeom prst="leftArrow">
            <a:avLst/>
          </a:prstGeom>
          <a:solidFill>
            <a:schemeClr val="accent6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60918" y="1773238"/>
            <a:ext cx="3671888" cy="4986338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24968" y="1052513"/>
            <a:ext cx="3673475" cy="5707063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426018" y="2303463"/>
            <a:ext cx="3290887" cy="4438650"/>
            <a:chOff x="560388" y="2303463"/>
            <a:chExt cx="3290887" cy="4438650"/>
          </a:xfrm>
        </p:grpSpPr>
        <p:pic>
          <p:nvPicPr>
            <p:cNvPr id="61457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2303463"/>
              <a:ext cx="1754188" cy="227806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1458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188" y="4857750"/>
              <a:ext cx="3240087" cy="188436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1459" name="矩形 14"/>
            <p:cNvSpPr/>
            <p:nvPr/>
          </p:nvSpPr>
          <p:spPr>
            <a:xfrm>
              <a:off x="560388" y="4581525"/>
              <a:ext cx="698500" cy="36830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TW" altLang="en-US" dirty="0">
                  <a:latin typeface="微軟正黑體" pitchFamily="34" charset="-120"/>
                  <a:ea typeface="微軟正黑體" pitchFamily="34" charset="-120"/>
                </a:rPr>
                <a:t>分鏡</a:t>
              </a:r>
              <a:r>
                <a:rPr lang="en-US" altLang="zh-TW" dirty="0">
                  <a:latin typeface="微軟正黑體" pitchFamily="34" charset="-120"/>
                  <a:ea typeface="微軟正黑體" pitchFamily="34" charset="-120"/>
                </a:rPr>
                <a:t>: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869430" y="1595438"/>
            <a:ext cx="3384550" cy="5084762"/>
            <a:chOff x="5003800" y="1595438"/>
            <a:chExt cx="3384550" cy="5084762"/>
          </a:xfrm>
        </p:grpSpPr>
        <p:pic>
          <p:nvPicPr>
            <p:cNvPr id="61454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8263" y="1595438"/>
              <a:ext cx="3240087" cy="312896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1455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6825" y="4868863"/>
              <a:ext cx="3311525" cy="181133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1456" name="矩形 15"/>
            <p:cNvSpPr/>
            <p:nvPr/>
          </p:nvSpPr>
          <p:spPr>
            <a:xfrm>
              <a:off x="5003800" y="4581525"/>
              <a:ext cx="741363" cy="36830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TW" dirty="0">
                  <a:latin typeface="微軟正黑體" pitchFamily="34" charset="-120"/>
                  <a:ea typeface="微軟正黑體" pitchFamily="34" charset="-120"/>
                </a:rPr>
                <a:t>BPM:</a:t>
              </a:r>
            </a:p>
          </p:txBody>
        </p:sp>
      </p:grpSp>
      <p:sp>
        <p:nvSpPr>
          <p:cNvPr id="29712" name="矩形 18"/>
          <p:cNvSpPr/>
          <p:nvPr/>
        </p:nvSpPr>
        <p:spPr>
          <a:xfrm>
            <a:off x="2045018" y="1190625"/>
            <a:ext cx="3578225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2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由分鏡匯入</a:t>
            </a:r>
            <a:r>
              <a:rPr lang="en-US" altLang="zh-TW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BPMN</a:t>
            </a: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流程</a:t>
            </a: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898968" y="571500"/>
            <a:ext cx="317023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簡化顧問輔導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76943" y="3662363"/>
            <a:ext cx="1447800" cy="21590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53668" y="3059113"/>
            <a:ext cx="1512888" cy="14446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0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82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  <p:bldP spid="29702" grpId="0"/>
      <p:bldP spid="12" grpId="0" bldLvl="0" animBg="1"/>
      <p:bldP spid="13" grpId="0" bldLvl="0" animBg="1"/>
      <p:bldP spid="14" grpId="0" bldLvl="0" animBg="1"/>
      <p:bldP spid="29712" grpId="0"/>
      <p:bldP spid="8" grpId="0" bldLvl="0" animBg="1"/>
      <p:bldP spid="9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380" y="1749425"/>
            <a:ext cx="8280400" cy="45593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932305" y="571500"/>
            <a:ext cx="5153025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BPMN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流程設計師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(1/4)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3557" name="矩形 4"/>
          <p:cNvSpPr/>
          <p:nvPr/>
        </p:nvSpPr>
        <p:spPr>
          <a:xfrm>
            <a:off x="2045018" y="1190625"/>
            <a:ext cx="1704975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3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操作介面</a:t>
            </a:r>
          </a:p>
        </p:txBody>
      </p:sp>
      <p:grpSp>
        <p:nvGrpSpPr>
          <p:cNvPr id="2" name="组合 55"/>
          <p:cNvGrpSpPr/>
          <p:nvPr/>
        </p:nvGrpSpPr>
        <p:grpSpPr>
          <a:xfrm>
            <a:off x="7950518" y="4197350"/>
            <a:ext cx="2854325" cy="2471738"/>
            <a:chOff x="374320" y="1711060"/>
            <a:chExt cx="3814392" cy="2472575"/>
          </a:xfrm>
        </p:grpSpPr>
        <p:sp>
          <p:nvSpPr>
            <p:cNvPr id="7" name="Rounded Rectangle 27"/>
            <p:cNvSpPr>
              <a:spLocks noChangeArrowheads="1"/>
            </p:cNvSpPr>
            <p:nvPr/>
          </p:nvSpPr>
          <p:spPr bwMode="auto">
            <a:xfrm rot="16200000" flipH="1">
              <a:off x="1154011" y="1125111"/>
              <a:ext cx="2255013" cy="3814392"/>
            </a:xfrm>
            <a:prstGeom prst="roundRect">
              <a:avLst>
                <a:gd name="adj" fmla="val 7870"/>
              </a:avLst>
            </a:prstGeom>
            <a:solidFill>
              <a:schemeClr val="bg1">
                <a:lumMod val="75000"/>
                <a:alpha val="38000"/>
              </a:schemeClr>
            </a:solidFill>
            <a:ln w="6350">
              <a:solidFill>
                <a:sysClr val="window" lastClr="FFFFFF">
                  <a:lumMod val="65000"/>
                </a:sys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新細明體" pitchFamily="18" charset="-120"/>
                <a:cs typeface="+mn-cs"/>
              </a:endParaRPr>
            </a:p>
          </p:txBody>
        </p:sp>
        <p:sp>
          <p:nvSpPr>
            <p:cNvPr id="8" name="Round Same Side Corner Rectangle 141"/>
            <p:cNvSpPr/>
            <p:nvPr/>
          </p:nvSpPr>
          <p:spPr bwMode="auto">
            <a:xfrm>
              <a:off x="374320" y="1711060"/>
              <a:ext cx="3814392" cy="389070"/>
            </a:xfrm>
            <a:prstGeom prst="round2SameRect">
              <a:avLst>
                <a:gd name="adj1" fmla="val 27778"/>
                <a:gd name="adj2" fmla="val 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" name="Rektangel 76"/>
            <p:cNvSpPr>
              <a:spLocks noChangeArrowheads="1"/>
            </p:cNvSpPr>
            <p:nvPr/>
          </p:nvSpPr>
          <p:spPr bwMode="auto">
            <a:xfrm>
              <a:off x="569495" y="1720588"/>
              <a:ext cx="3549208" cy="3700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1" i="0" u="none" strike="noStrike" kern="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 charset="0"/>
                </a:rPr>
                <a:t>執行內容</a:t>
              </a:r>
              <a:endParaRPr kumimoji="1" lang="zh-CN" altLang="en-US" sz="1800" b="1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10" name="Tekstboks 72"/>
            <p:cNvSpPr txBox="1">
              <a:spLocks noChangeArrowheads="1"/>
            </p:cNvSpPr>
            <p:nvPr/>
          </p:nvSpPr>
          <p:spPr bwMode="auto">
            <a:xfrm>
              <a:off x="463421" y="2152534"/>
              <a:ext cx="3566180" cy="203110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1.Third-party 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套件評估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2.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細部需求討論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2.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物件規劃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3.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開發架構設計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4.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程式開發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5.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軟體測試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6.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規格、操作文件撰寫</a:t>
              </a:r>
              <a:endPara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sp>
        <p:nvSpPr>
          <p:cNvPr id="11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83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4008755" y="2154238"/>
            <a:ext cx="4929188" cy="1389062"/>
            <a:chOff x="2143108" y="969301"/>
            <a:chExt cx="4929222" cy="1388129"/>
          </a:xfrm>
        </p:grpSpPr>
        <p:sp>
          <p:nvSpPr>
            <p:cNvPr id="15" name="下箭头标注 24"/>
            <p:cNvSpPr/>
            <p:nvPr/>
          </p:nvSpPr>
          <p:spPr>
            <a:xfrm>
              <a:off x="2143108" y="969301"/>
              <a:ext cx="4929222" cy="1388129"/>
            </a:xfrm>
            <a:prstGeom prst="downArrowCallo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511" name="矩形 23"/>
            <p:cNvSpPr/>
            <p:nvPr/>
          </p:nvSpPr>
          <p:spPr>
            <a:xfrm>
              <a:off x="2285984" y="1113318"/>
              <a:ext cx="4572000" cy="52322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en-US" altLang="zh-TW" sz="2800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BPM</a:t>
              </a:r>
              <a:r>
                <a:rPr lang="zh-TW" altLang="en-US" sz="2800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流程設計師</a:t>
              </a:r>
              <a:endParaRPr lang="en-US" altLang="zh-CN" sz="28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1932305" y="571500"/>
            <a:ext cx="5153025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BPMN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流程設計師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(2/4)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4586" name="矩形 23"/>
          <p:cNvSpPr/>
          <p:nvPr/>
        </p:nvSpPr>
        <p:spPr>
          <a:xfrm>
            <a:off x="2045018" y="1190625"/>
            <a:ext cx="5397500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2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「工作流」與「簽核流」流程設計師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2294255" y="3560763"/>
            <a:ext cx="8429625" cy="2749550"/>
            <a:chOff x="428625" y="3560763"/>
            <a:chExt cx="8429625" cy="2749500"/>
          </a:xfrm>
        </p:grpSpPr>
        <p:grpSp>
          <p:nvGrpSpPr>
            <p:cNvPr id="63503" name="Group 33"/>
            <p:cNvGrpSpPr/>
            <p:nvPr/>
          </p:nvGrpSpPr>
          <p:grpSpPr>
            <a:xfrm>
              <a:off x="428625" y="3887787"/>
              <a:ext cx="8429625" cy="2422476"/>
              <a:chOff x="720" y="2987"/>
              <a:chExt cx="4006" cy="1106"/>
            </a:xfrm>
          </p:grpSpPr>
          <p:sp>
            <p:nvSpPr>
              <p:cNvPr id="63506" name="AutoShape 34"/>
              <p:cNvSpPr/>
              <p:nvPr/>
            </p:nvSpPr>
            <p:spPr>
              <a:xfrm>
                <a:off x="720" y="3258"/>
                <a:ext cx="1330" cy="835"/>
              </a:xfrm>
              <a:prstGeom prst="bevel">
                <a:avLst>
                  <a:gd name="adj" fmla="val 1648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F4F4F4"/>
                  </a:gs>
                  <a:gs pos="100000">
                    <a:srgbClr val="DDDDDD"/>
                  </a:gs>
                </a:gsLst>
                <a:lin ang="2700000" scaled="1"/>
                <a:tileRect/>
              </a:gradFill>
              <a:ln w="9525">
                <a:noFill/>
                <a:miter/>
              </a:ln>
            </p:spPr>
            <p:txBody>
              <a:bodyPr wrap="none" anchor="ctr"/>
              <a:lstStyle/>
              <a:p>
                <a:pPr lvl="0" eaLnBrk="1" hangingPunct="1"/>
                <a:endParaRPr lang="zh-CN" altLang="en-US" dirty="0">
                  <a:latin typeface="Calibri" pitchFamily="34" charset="0"/>
                  <a:ea typeface="新細明體" pitchFamily="18" charset="-120"/>
                </a:endParaRPr>
              </a:p>
            </p:txBody>
          </p:sp>
          <p:sp>
            <p:nvSpPr>
              <p:cNvPr id="9" name="AutoShape 35"/>
              <p:cNvSpPr>
                <a:spLocks noChangeArrowheads="1"/>
              </p:cNvSpPr>
              <p:nvPr/>
            </p:nvSpPr>
            <p:spPr bwMode="gray">
              <a:xfrm>
                <a:off x="720" y="2989"/>
                <a:ext cx="1330" cy="269"/>
              </a:xfrm>
              <a:prstGeom prst="bevel">
                <a:avLst>
                  <a:gd name="adj" fmla="val 3718"/>
                </a:avLst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08" name="AutoShape 36"/>
              <p:cNvSpPr/>
              <p:nvPr/>
            </p:nvSpPr>
            <p:spPr>
              <a:xfrm>
                <a:off x="2064" y="3258"/>
                <a:ext cx="2660" cy="835"/>
              </a:xfrm>
              <a:prstGeom prst="bevel">
                <a:avLst>
                  <a:gd name="adj" fmla="val 1648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F4F4F4"/>
                  </a:gs>
                  <a:gs pos="100000">
                    <a:srgbClr val="DDDDDD"/>
                  </a:gs>
                </a:gsLst>
                <a:lin ang="2700000" scaled="1"/>
                <a:tileRect/>
              </a:gradFill>
              <a:ln w="9525">
                <a:noFill/>
                <a:miter/>
              </a:ln>
            </p:spPr>
            <p:txBody>
              <a:bodyPr wrap="none" anchor="ctr"/>
              <a:lstStyle/>
              <a:p>
                <a:pPr lvl="0" eaLnBrk="1" hangingPunct="1"/>
                <a:endParaRPr lang="zh-CN" altLang="en-US" dirty="0">
                  <a:latin typeface="Calibri" pitchFamily="34" charset="0"/>
                  <a:ea typeface="新細明體" pitchFamily="18" charset="-120"/>
                </a:endParaRPr>
              </a:p>
            </p:txBody>
          </p:sp>
          <p:sp>
            <p:nvSpPr>
              <p:cNvPr id="63509" name="AutoShape 43"/>
              <p:cNvSpPr/>
              <p:nvPr/>
            </p:nvSpPr>
            <p:spPr>
              <a:xfrm>
                <a:off x="2050" y="2987"/>
                <a:ext cx="2676" cy="269"/>
              </a:xfrm>
              <a:prstGeom prst="bevel">
                <a:avLst>
                  <a:gd name="adj" fmla="val 3718"/>
                </a:avLst>
              </a:prstGeom>
              <a:solidFill>
                <a:schemeClr val="accent1">
                  <a:alpha val="50195"/>
                </a:schemeClr>
              </a:solidFill>
              <a:ln w="9525">
                <a:noFill/>
                <a:miter/>
              </a:ln>
            </p:spPr>
            <p:txBody>
              <a:bodyPr wrap="none" anchor="ctr"/>
              <a:lstStyle/>
              <a:p>
                <a:pPr lvl="0" eaLnBrk="1" hangingPunct="1"/>
                <a:endParaRPr lang="zh-CN" altLang="en-US" dirty="0">
                  <a:latin typeface="Calibri" pitchFamily="34" charset="0"/>
                  <a:ea typeface="新細明體" pitchFamily="18" charset="-120"/>
                </a:endParaRPr>
              </a:p>
            </p:txBody>
          </p:sp>
        </p:grpSp>
        <p:sp>
          <p:nvSpPr>
            <p:cNvPr id="5" name="Freeform 46"/>
            <p:cNvSpPr/>
            <p:nvPr/>
          </p:nvSpPr>
          <p:spPr bwMode="gray">
            <a:xfrm>
              <a:off x="428625" y="3571875"/>
              <a:ext cx="8383588" cy="315907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624" y="0"/>
                </a:cxn>
                <a:cxn ang="0">
                  <a:pos x="3529" y="0"/>
                </a:cxn>
                <a:cxn ang="0">
                  <a:pos x="3984" y="144"/>
                </a:cxn>
                <a:cxn ang="0">
                  <a:pos x="0" y="144"/>
                </a:cxn>
              </a:cxnLst>
              <a:rect l="0" t="0" r="r" b="b"/>
              <a:pathLst>
                <a:path w="3984" h="144">
                  <a:moveTo>
                    <a:pt x="0" y="144"/>
                  </a:moveTo>
                  <a:lnTo>
                    <a:pt x="624" y="0"/>
                  </a:lnTo>
                  <a:lnTo>
                    <a:pt x="3529" y="0"/>
                  </a:lnTo>
                  <a:lnTo>
                    <a:pt x="3984" y="144"/>
                  </a:lnTo>
                  <a:lnTo>
                    <a:pt x="0" y="144"/>
                  </a:ln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Line 47"/>
            <p:cNvSpPr>
              <a:spLocks noChangeShapeType="1"/>
            </p:cNvSpPr>
            <p:nvPr/>
          </p:nvSpPr>
          <p:spPr bwMode="gray">
            <a:xfrm flipV="1">
              <a:off x="3252788" y="3560763"/>
              <a:ext cx="247650" cy="28415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>
              <a:outerShdw dist="28398" dir="9206097" algn="ctr" rotWithShape="0">
                <a:schemeClr val="tx1">
                  <a:alpha val="50000"/>
                </a:schemeClr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4583" name="Rectangle 38"/>
          <p:cNvSpPr/>
          <p:nvPr/>
        </p:nvSpPr>
        <p:spPr>
          <a:xfrm>
            <a:off x="2549843" y="4016375"/>
            <a:ext cx="2338387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簽核流程設計師</a:t>
            </a:r>
            <a:endParaRPr lang="en-US" altLang="zh-CN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584" name="Rectangle 44"/>
          <p:cNvSpPr/>
          <p:nvPr/>
        </p:nvSpPr>
        <p:spPr>
          <a:xfrm>
            <a:off x="6797993" y="3963988"/>
            <a:ext cx="2338387" cy="4619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工作流程設計師</a:t>
            </a:r>
            <a:endParaRPr lang="en-US" altLang="zh-CN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7190" y="1916832"/>
            <a:ext cx="181373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perspectiveContrastingRightFacing">
              <a:rot lat="388796" lon="21074493" rev="533026"/>
            </a:camera>
            <a:lightRig rig="threePt" dir="t"/>
          </a:scene3d>
        </p:spPr>
      </p:pic>
      <p:pic>
        <p:nvPicPr>
          <p:cNvPr id="18456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818" y="4543425"/>
            <a:ext cx="2470150" cy="1622425"/>
          </a:xfrm>
          <a:prstGeom prst="rect">
            <a:avLst/>
          </a:prstGeom>
          <a:noFill/>
          <a:ln w="9525">
            <a:noFill/>
            <a:miter/>
          </a:ln>
        </p:spPr>
      </p:pic>
      <p:grpSp>
        <p:nvGrpSpPr>
          <p:cNvPr id="7" name="群組 27"/>
          <p:cNvGrpSpPr/>
          <p:nvPr/>
        </p:nvGrpSpPr>
        <p:grpSpPr>
          <a:xfrm>
            <a:off x="5415280" y="4508500"/>
            <a:ext cx="4983163" cy="1728788"/>
            <a:chOff x="3549374" y="4509120"/>
            <a:chExt cx="4983066" cy="1727477"/>
          </a:xfrm>
        </p:grpSpPr>
        <p:pic>
          <p:nvPicPr>
            <p:cNvPr id="63500" name="Picture 25"/>
            <p:cNvPicPr>
              <a:picLocks noChangeAspect="1"/>
            </p:cNvPicPr>
            <p:nvPr/>
          </p:nvPicPr>
          <p:blipFill>
            <a:blip r:embed="rId5"/>
            <a:srcRect t="25665" b="25334"/>
            <a:stretch>
              <a:fillRect/>
            </a:stretch>
          </p:blipFill>
          <p:spPr>
            <a:xfrm>
              <a:off x="6084168" y="4509120"/>
              <a:ext cx="2448272" cy="172747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3501" name="Picture 25"/>
            <p:cNvPicPr>
              <a:picLocks noChangeAspect="1"/>
            </p:cNvPicPr>
            <p:nvPr/>
          </p:nvPicPr>
          <p:blipFill>
            <a:blip r:embed="rId5"/>
            <a:srcRect b="74335"/>
            <a:stretch>
              <a:fillRect/>
            </a:stretch>
          </p:blipFill>
          <p:spPr>
            <a:xfrm>
              <a:off x="3549374" y="4552100"/>
              <a:ext cx="2448272" cy="904869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3502" name="Picture 25"/>
            <p:cNvPicPr>
              <a:picLocks noChangeAspect="1"/>
            </p:cNvPicPr>
            <p:nvPr/>
          </p:nvPicPr>
          <p:blipFill>
            <a:blip r:embed="rId5"/>
            <a:srcRect t="75946" b="-1219"/>
            <a:stretch>
              <a:fillRect/>
            </a:stretch>
          </p:blipFill>
          <p:spPr>
            <a:xfrm>
              <a:off x="3549374" y="5333459"/>
              <a:ext cx="2448272" cy="89099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24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84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6" grpId="0"/>
      <p:bldP spid="24583" grpId="0"/>
      <p:bldP spid="2458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901190" y="1660525"/>
            <a:ext cx="698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活動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077903" y="1412875"/>
            <a:ext cx="6969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閘道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116003" y="3429000"/>
            <a:ext cx="6969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事件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077903" y="5405438"/>
            <a:ext cx="6969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其他</a:t>
            </a:r>
          </a:p>
        </p:txBody>
      </p:sp>
      <p:grpSp>
        <p:nvGrpSpPr>
          <p:cNvPr id="2" name="群組 3"/>
          <p:cNvGrpSpPr/>
          <p:nvPr/>
        </p:nvGrpSpPr>
        <p:grpSpPr>
          <a:xfrm>
            <a:off x="6244590" y="3932238"/>
            <a:ext cx="4081463" cy="1325562"/>
            <a:chOff x="4594225" y="3932238"/>
            <a:chExt cx="4081463" cy="1325562"/>
          </a:xfrm>
        </p:grpSpPr>
        <p:sp>
          <p:nvSpPr>
            <p:cNvPr id="64541" name="內容版面配置區 2"/>
            <p:cNvSpPr txBox="1"/>
            <p:nvPr/>
          </p:nvSpPr>
          <p:spPr>
            <a:xfrm>
              <a:off x="5364163" y="3932238"/>
              <a:ext cx="3311525" cy="60483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開始事件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(Start Event)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	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流程開始的事件點。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4542" name="內容版面配置區 2"/>
            <p:cNvSpPr txBox="1"/>
            <p:nvPr/>
          </p:nvSpPr>
          <p:spPr>
            <a:xfrm>
              <a:off x="5364163" y="4652963"/>
              <a:ext cx="3311525" cy="60483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結束事件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(End Event)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	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流程結束的事件點。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pic>
          <p:nvPicPr>
            <p:cNvPr id="6454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94225" y="3937000"/>
              <a:ext cx="590550" cy="56197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454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94225" y="4567238"/>
              <a:ext cx="638175" cy="65722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3" name="群組 2"/>
          <p:cNvGrpSpPr/>
          <p:nvPr/>
        </p:nvGrpSpPr>
        <p:grpSpPr>
          <a:xfrm>
            <a:off x="6006465" y="1700213"/>
            <a:ext cx="4824413" cy="1733550"/>
            <a:chOff x="4356100" y="1700213"/>
            <a:chExt cx="4824413" cy="1733550"/>
          </a:xfrm>
        </p:grpSpPr>
        <p:sp>
          <p:nvSpPr>
            <p:cNvPr id="64537" name="內容版面配置區 2"/>
            <p:cNvSpPr txBox="1"/>
            <p:nvPr/>
          </p:nvSpPr>
          <p:spPr>
            <a:xfrm>
              <a:off x="5292725" y="1700213"/>
              <a:ext cx="3887788" cy="86360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單一分支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(Exclusive Gateway)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zh-TW" altLang="en-US" sz="1200" b="1" dirty="0">
                  <a:latin typeface="微軟正黑體" pitchFamily="34" charset="-120"/>
                  <a:ea typeface="微軟正黑體" pitchFamily="34" charset="-120"/>
                </a:rPr>
                <a:t>分散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：在運作時只可選取所有路徑中的其中一條分支。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zh-TW" altLang="en-US" sz="1200" b="1" dirty="0">
                  <a:latin typeface="微軟正黑體" pitchFamily="34" charset="-120"/>
                  <a:ea typeface="微軟正黑體" pitchFamily="34" charset="-120"/>
                </a:rPr>
                <a:t>合併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：待其中一條分支完成後，即可執行後續活動。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2600" dirty="0">
                  <a:latin typeface="微軟正黑體" pitchFamily="34" charset="-120"/>
                  <a:ea typeface="微軟正黑體" pitchFamily="34" charset="-120"/>
                </a:rPr>
                <a:t>	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4538" name="內容版面配置區 2"/>
            <p:cNvSpPr txBox="1"/>
            <p:nvPr/>
          </p:nvSpPr>
          <p:spPr>
            <a:xfrm>
              <a:off x="5292725" y="2635250"/>
              <a:ext cx="3671888" cy="79851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並行分支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(Parallel Gateway)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zh-TW" altLang="en-US" sz="1200" b="1" dirty="0">
                  <a:latin typeface="微軟正黑體" pitchFamily="34" charset="-120"/>
                  <a:ea typeface="微軟正黑體" pitchFamily="34" charset="-120"/>
                </a:rPr>
                <a:t>分散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：在運作時所有分支路徑都會執行。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zh-TW" altLang="en-US" sz="1200" b="1" dirty="0">
                  <a:latin typeface="微軟正黑體" pitchFamily="34" charset="-120"/>
                  <a:ea typeface="微軟正黑體" pitchFamily="34" charset="-120"/>
                </a:rPr>
                <a:t>合併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：待所有分支都完成後，才可執行後續活動。</a:t>
              </a: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pic>
          <p:nvPicPr>
            <p:cNvPr id="64539" name="Picture 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56100" y="1700213"/>
              <a:ext cx="814388" cy="78740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4540" name="Picture 1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27538" y="2563813"/>
              <a:ext cx="719137" cy="77152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4" name="群組 4"/>
          <p:cNvGrpSpPr/>
          <p:nvPr/>
        </p:nvGrpSpPr>
        <p:grpSpPr>
          <a:xfrm>
            <a:off x="6077903" y="5738813"/>
            <a:ext cx="2851150" cy="828675"/>
            <a:chOff x="4427538" y="5738813"/>
            <a:chExt cx="2851150" cy="828675"/>
          </a:xfrm>
        </p:grpSpPr>
        <p:sp>
          <p:nvSpPr>
            <p:cNvPr id="64535" name="內容版面配置區 2"/>
            <p:cNvSpPr txBox="1"/>
            <p:nvPr/>
          </p:nvSpPr>
          <p:spPr>
            <a:xfrm>
              <a:off x="5407025" y="5759450"/>
              <a:ext cx="1871663" cy="79216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備註</a:t>
              </a:r>
              <a:endParaRPr lang="en-US" altLang="zh-TW" b="1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對物件增加描述説明。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pic>
          <p:nvPicPr>
            <p:cNvPr id="64536" name="Picture 1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27538" y="5738813"/>
              <a:ext cx="1619250" cy="82867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5" name="群組 1"/>
          <p:cNvGrpSpPr/>
          <p:nvPr/>
        </p:nvGrpSpPr>
        <p:grpSpPr>
          <a:xfrm>
            <a:off x="1829753" y="1982788"/>
            <a:ext cx="4176712" cy="3606800"/>
            <a:chOff x="179388" y="1982788"/>
            <a:chExt cx="4176712" cy="3606800"/>
          </a:xfrm>
        </p:grpSpPr>
        <p:sp>
          <p:nvSpPr>
            <p:cNvPr id="64525" name="內容版面配置區 2"/>
            <p:cNvSpPr txBox="1"/>
            <p:nvPr/>
          </p:nvSpPr>
          <p:spPr>
            <a:xfrm>
              <a:off x="1260475" y="2749550"/>
              <a:ext cx="3095625" cy="6048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服務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(Service Task)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	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服務性質的活動，像是</a:t>
              </a: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WebService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。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4526" name="內容版面配置區 2"/>
            <p:cNvSpPr txBox="1"/>
            <p:nvPr/>
          </p:nvSpPr>
          <p:spPr>
            <a:xfrm>
              <a:off x="1260475" y="3398838"/>
              <a:ext cx="2735263" cy="603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訊息派送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(Send Task)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	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派送訊息的活動。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4527" name="內容版面配置區 2"/>
            <p:cNvSpPr txBox="1"/>
            <p:nvPr/>
          </p:nvSpPr>
          <p:spPr>
            <a:xfrm>
              <a:off x="1260475" y="2073275"/>
              <a:ext cx="2447925" cy="6048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人員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(User Task)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	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由使用者負責操作的活動。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pic>
          <p:nvPicPr>
            <p:cNvPr id="64528" name="Picture 4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0825" y="4841875"/>
              <a:ext cx="1120775" cy="74771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4529" name="Picture 5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2888" y="1982788"/>
              <a:ext cx="1081087" cy="73977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4530" name="Picture 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2413" y="3398838"/>
              <a:ext cx="1103312" cy="75406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4531" name="Picture 7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388" y="2678113"/>
              <a:ext cx="1154112" cy="7556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4532" name="Picture 8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2413" y="4105275"/>
              <a:ext cx="1103312" cy="76358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4533" name="內容版面配置區 2"/>
            <p:cNvSpPr txBox="1"/>
            <p:nvPr/>
          </p:nvSpPr>
          <p:spPr>
            <a:xfrm>
              <a:off x="1260475" y="4116388"/>
              <a:ext cx="3024188" cy="603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核決層級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(Decision Rule)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	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依設定條件，可自動指派制該簽核人員。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4534" name="內容版面配置區 2"/>
            <p:cNvSpPr txBox="1"/>
            <p:nvPr/>
          </p:nvSpPr>
          <p:spPr>
            <a:xfrm>
              <a:off x="1258888" y="4887913"/>
              <a:ext cx="3025775" cy="603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子流程</a:t>
              </a: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(Subflow)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	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流程中包含其他的流程。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25627" name="矩形 32"/>
          <p:cNvSpPr/>
          <p:nvPr/>
        </p:nvSpPr>
        <p:spPr>
          <a:xfrm>
            <a:off x="1829753" y="1190625"/>
            <a:ext cx="2627312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13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簽核流程設計師</a:t>
            </a:r>
          </a:p>
        </p:txBody>
      </p:sp>
      <p:sp>
        <p:nvSpPr>
          <p:cNvPr id="34" name="TextBox 1"/>
          <p:cNvSpPr txBox="1">
            <a:spLocks noChangeArrowheads="1"/>
          </p:cNvSpPr>
          <p:nvPr/>
        </p:nvSpPr>
        <p:spPr bwMode="auto">
          <a:xfrm>
            <a:off x="1717040" y="571500"/>
            <a:ext cx="5153025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BPMN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流程設計師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(3/4)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3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85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256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35"/>
          <p:cNvSpPr/>
          <p:nvPr/>
        </p:nvSpPr>
        <p:spPr>
          <a:xfrm>
            <a:off x="1901508" y="1190625"/>
            <a:ext cx="2627312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2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工作流程設計師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045970" y="2814638"/>
            <a:ext cx="6969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容器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79720" y="1168400"/>
            <a:ext cx="698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活動</a:t>
            </a:r>
          </a:p>
        </p:txBody>
      </p:sp>
      <p:grpSp>
        <p:nvGrpSpPr>
          <p:cNvPr id="2" name="群組 14"/>
          <p:cNvGrpSpPr/>
          <p:nvPr/>
        </p:nvGrpSpPr>
        <p:grpSpPr>
          <a:xfrm>
            <a:off x="2045970" y="1628775"/>
            <a:ext cx="4441825" cy="1152525"/>
            <a:chOff x="323850" y="1628775"/>
            <a:chExt cx="4441825" cy="1152525"/>
          </a:xfrm>
        </p:grpSpPr>
        <p:sp>
          <p:nvSpPr>
            <p:cNvPr id="6" name="文字方塊 5"/>
            <p:cNvSpPr txBox="1"/>
            <p:nvPr/>
          </p:nvSpPr>
          <p:spPr>
            <a:xfrm>
              <a:off x="341313" y="2198688"/>
              <a:ext cx="696912" cy="4000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閘道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23850" y="1670050"/>
              <a:ext cx="696913" cy="4000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事件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520950" y="1660525"/>
              <a:ext cx="696913" cy="4000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其他</a:t>
              </a:r>
            </a:p>
          </p:txBody>
        </p:sp>
        <p:grpSp>
          <p:nvGrpSpPr>
            <p:cNvPr id="65574" name="群組 1"/>
            <p:cNvGrpSpPr/>
            <p:nvPr/>
          </p:nvGrpSpPr>
          <p:grpSpPr>
            <a:xfrm>
              <a:off x="1042988" y="1638300"/>
              <a:ext cx="1220787" cy="574675"/>
              <a:chOff x="1042988" y="1638300"/>
              <a:chExt cx="1220787" cy="574675"/>
            </a:xfrm>
          </p:grpSpPr>
          <p:pic>
            <p:nvPicPr>
              <p:cNvPr id="65579" name="Picture 2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42988" y="1684338"/>
                <a:ext cx="517525" cy="492125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pic>
            <p:nvPicPr>
              <p:cNvPr id="65580" name="Picture 3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703388" y="1638300"/>
                <a:ext cx="560387" cy="574675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</p:grpSp>
        <p:pic>
          <p:nvPicPr>
            <p:cNvPr id="65575" name="Picture 1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46425" y="1628775"/>
              <a:ext cx="1619250" cy="82867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grpSp>
          <p:nvGrpSpPr>
            <p:cNvPr id="65576" name="群組 2"/>
            <p:cNvGrpSpPr/>
            <p:nvPr/>
          </p:nvGrpSpPr>
          <p:grpSpPr>
            <a:xfrm>
              <a:off x="971550" y="2187575"/>
              <a:ext cx="1293813" cy="593725"/>
              <a:chOff x="971550" y="2187575"/>
              <a:chExt cx="1293813" cy="593725"/>
            </a:xfrm>
          </p:grpSpPr>
          <p:pic>
            <p:nvPicPr>
              <p:cNvPr id="65577" name="Picture 9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71550" y="2187575"/>
                <a:ext cx="611188" cy="593725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pic>
            <p:nvPicPr>
              <p:cNvPr id="65578" name="Picture 10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725613" y="2187575"/>
                <a:ext cx="539750" cy="579438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</p:grpSp>
      </p:grpSp>
      <p:grpSp>
        <p:nvGrpSpPr>
          <p:cNvPr id="13" name="群組 15"/>
          <p:cNvGrpSpPr/>
          <p:nvPr/>
        </p:nvGrpSpPr>
        <p:grpSpPr>
          <a:xfrm>
            <a:off x="2765108" y="2924175"/>
            <a:ext cx="3024187" cy="3960813"/>
            <a:chOff x="1042988" y="2924175"/>
            <a:chExt cx="3024187" cy="3960813"/>
          </a:xfrm>
        </p:grpSpPr>
        <p:sp>
          <p:nvSpPr>
            <p:cNvPr id="9" name="內容版面配置區 2"/>
            <p:cNvSpPr txBox="1"/>
            <p:nvPr/>
          </p:nvSpPr>
          <p:spPr>
            <a:xfrm>
              <a:off x="1114425" y="4176713"/>
              <a:ext cx="2808288" cy="1944687"/>
            </a:xfrm>
            <a:prstGeom prst="rect">
              <a:avLst/>
            </a:prstGeom>
          </p:spPr>
          <p:txBody>
            <a:bodyPr/>
            <a:lstStyle/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Blip>
                  <a:blip r:embed="rId8"/>
                </a:buBlip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泳池</a:t>
              </a: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(Pool)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Pool </a:t>
              </a:r>
              <a:r>
                <a:rPr kumimoji="1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的概念被廣泛應用在</a:t>
              </a:r>
              <a:r>
                <a:rPr kumimoji="1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B2B </a:t>
              </a:r>
              <a:r>
                <a:rPr kumimoji="1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的處理上，一個</a:t>
              </a:r>
              <a:r>
                <a:rPr kumimoji="1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Pool </a:t>
              </a:r>
              <a:r>
                <a:rPr kumimoji="1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可以看待成一個特定的實體</a:t>
              </a:r>
              <a:r>
                <a:rPr kumimoji="1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(Entity)</a:t>
              </a:r>
              <a:r>
                <a:rPr kumimoji="1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，例如：公司 ，它可以由一個或是多個</a:t>
              </a:r>
              <a:r>
                <a:rPr kumimoji="1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Lane</a:t>
              </a:r>
              <a:r>
                <a:rPr kumimoji="1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，來組成一個</a:t>
              </a:r>
              <a:r>
                <a:rPr kumimoji="1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Pool</a:t>
              </a:r>
              <a:r>
                <a:rPr kumimoji="1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，而</a:t>
              </a:r>
              <a:r>
                <a:rPr kumimoji="1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Pool </a:t>
              </a:r>
              <a:r>
                <a:rPr kumimoji="1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之間大都透過信息流來做為溝通。</a:t>
              </a:r>
              <a:endPara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	</a:t>
              </a: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10" name="內容版面配置區 2"/>
            <p:cNvSpPr txBox="1"/>
            <p:nvPr/>
          </p:nvSpPr>
          <p:spPr>
            <a:xfrm>
              <a:off x="1114425" y="5592763"/>
              <a:ext cx="2736850" cy="1292225"/>
            </a:xfrm>
            <a:prstGeom prst="rect">
              <a:avLst/>
            </a:prstGeom>
          </p:spPr>
          <p:txBody>
            <a:bodyPr/>
            <a:lstStyle/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Blip>
                  <a:blip r:embed="rId8"/>
                </a:buBlip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泳道</a:t>
              </a: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(Lanes)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Lane </a:t>
              </a:r>
              <a:r>
                <a:rPr kumimoji="1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可以是為是</a:t>
              </a:r>
              <a:r>
                <a:rPr kumimoji="1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Pool </a:t>
              </a:r>
              <a:r>
                <a:rPr kumimoji="1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的集合的一部份，它所呈現的是單一組織、單位或角色的描述，而二個相鄰</a:t>
              </a:r>
              <a:r>
                <a:rPr kumimoji="1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Lane </a:t>
              </a:r>
              <a:r>
                <a:rPr kumimoji="1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則是描述組織之間的合作與責任的關係。</a:t>
              </a:r>
              <a:endPara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	</a:t>
              </a: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42988" y="2924175"/>
              <a:ext cx="3024187" cy="3887788"/>
            </a:xfrm>
            <a:prstGeom prst="rect">
              <a:avLst/>
            </a:prstGeom>
            <a:noFill/>
            <a:ln w="444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65570" name="Picture 2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85863" y="2995613"/>
              <a:ext cx="2808287" cy="119856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14" name="群組 16"/>
          <p:cNvGrpSpPr/>
          <p:nvPr/>
        </p:nvGrpSpPr>
        <p:grpSpPr>
          <a:xfrm>
            <a:off x="6848158" y="2967038"/>
            <a:ext cx="4197350" cy="3173412"/>
            <a:chOff x="5126038" y="2967038"/>
            <a:chExt cx="4197350" cy="3173412"/>
          </a:xfrm>
        </p:grpSpPr>
        <p:pic>
          <p:nvPicPr>
            <p:cNvPr id="65558" name="Picture 12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97475" y="3038475"/>
              <a:ext cx="1112838" cy="73977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5559" name="Picture 13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62550" y="3759200"/>
              <a:ext cx="1162050" cy="81121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5560" name="內容版面配置區 2"/>
            <p:cNvSpPr txBox="1"/>
            <p:nvPr/>
          </p:nvSpPr>
          <p:spPr>
            <a:xfrm>
              <a:off x="6261100" y="2992438"/>
              <a:ext cx="3024188" cy="603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12"/>
                </a:buBlip>
              </a:pP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T100UserTask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	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對應到</a:t>
              </a: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T100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的作業任務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5561" name="內容版面配置區 2"/>
            <p:cNvSpPr txBox="1"/>
            <p:nvPr/>
          </p:nvSpPr>
          <p:spPr>
            <a:xfrm>
              <a:off x="6273800" y="3757613"/>
              <a:ext cx="3024188" cy="603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12"/>
                </a:buBlip>
              </a:pPr>
              <a:r>
                <a:rPr lang="en-US" altLang="zh-TW" b="1" dirty="0">
                  <a:latin typeface="微軟正黑體" pitchFamily="34" charset="-120"/>
                  <a:ea typeface="微軟正黑體" pitchFamily="34" charset="-120"/>
                </a:rPr>
                <a:t>T100ServiveTask</a:t>
              </a: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	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僅供</a:t>
              </a: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T100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使用的服務任務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126038" y="2967038"/>
              <a:ext cx="3598862" cy="3173412"/>
            </a:xfrm>
            <a:prstGeom prst="rect">
              <a:avLst/>
            </a:prstGeom>
            <a:noFill/>
            <a:ln w="444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65563" name="Picture 3"/>
            <p:cNvPicPr>
              <a:picLocks noChangeAspect="1"/>
            </p:cNvPicPr>
            <p:nvPr/>
          </p:nvPicPr>
          <p:blipFill>
            <a:blip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97475" y="4551363"/>
              <a:ext cx="1111250" cy="79216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5564" name="Picture 4"/>
            <p:cNvPicPr>
              <a:picLocks noChangeAspect="1"/>
            </p:cNvPicPr>
            <p:nvPr/>
          </p:nvPicPr>
          <p:blipFill>
            <a:blip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97475" y="5318125"/>
              <a:ext cx="1138238" cy="76358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5565" name="內容版面配置區 2"/>
            <p:cNvSpPr txBox="1"/>
            <p:nvPr/>
          </p:nvSpPr>
          <p:spPr>
            <a:xfrm>
              <a:off x="6299200" y="4548188"/>
              <a:ext cx="3024188" cy="7937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1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發起關卡</a:t>
              </a:r>
              <a:endParaRPr lang="en-US" altLang="zh-TW" b="1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	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透過服務自動發起的第一關</a:t>
              </a: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5566" name="內容版面配置區 2"/>
            <p:cNvSpPr txBox="1"/>
            <p:nvPr/>
          </p:nvSpPr>
          <p:spPr>
            <a:xfrm>
              <a:off x="6299200" y="5341938"/>
              <a:ext cx="3024188" cy="603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/>
            <a:lstStyle/>
            <a:p>
              <a:pPr marL="342900" lvl="0" indent="-342900" eaLnBrk="1" hangingPunct="1">
                <a:spcBef>
                  <a:spcPct val="20000"/>
                </a:spcBef>
                <a:buBlip>
                  <a:blip r:embed="rId12"/>
                </a:buBlip>
              </a:pP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外部關卡</a:t>
              </a:r>
              <a:endParaRPr lang="en-US" altLang="zh-TW" b="1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r>
                <a:rPr lang="en-US" altLang="zh-TW" sz="1200" dirty="0">
                  <a:latin typeface="微軟正黑體" pitchFamily="34" charset="-120"/>
                  <a:ea typeface="微軟正黑體" pitchFamily="34" charset="-120"/>
                </a:rPr>
                <a:t>	</a:t>
              </a: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需由外部系統處理的任務</a:t>
              </a:r>
              <a:endParaRPr lang="en-US" altLang="zh-TW" sz="2600" dirty="0">
                <a:latin typeface="微軟正黑體" pitchFamily="34" charset="-120"/>
                <a:ea typeface="微軟正黑體" pitchFamily="34" charset="-120"/>
              </a:endParaRPr>
            </a:p>
            <a:p>
              <a:pPr marL="342900" lvl="0" indent="-342900" eaLnBrk="1" hangingPunct="1">
                <a:spcBef>
                  <a:spcPct val="20000"/>
                </a:spcBef>
              </a:pPr>
              <a:endParaRPr lang="zh-TW" altLang="en-US" sz="2600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6078220" y="2924175"/>
            <a:ext cx="696913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專屬</a:t>
            </a: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元件</a:t>
            </a:r>
          </a:p>
        </p:txBody>
      </p:sp>
      <p:grpSp>
        <p:nvGrpSpPr>
          <p:cNvPr id="15" name="群組 18"/>
          <p:cNvGrpSpPr/>
          <p:nvPr/>
        </p:nvGrpSpPr>
        <p:grpSpPr>
          <a:xfrm>
            <a:off x="6125845" y="1125538"/>
            <a:ext cx="4344988" cy="1641475"/>
            <a:chOff x="4403725" y="1125538"/>
            <a:chExt cx="4344988" cy="1641475"/>
          </a:xfrm>
        </p:grpSpPr>
        <p:grpSp>
          <p:nvGrpSpPr>
            <p:cNvPr id="65548" name="群組 11"/>
            <p:cNvGrpSpPr/>
            <p:nvPr/>
          </p:nvGrpSpPr>
          <p:grpSpPr>
            <a:xfrm>
              <a:off x="4403725" y="1125538"/>
              <a:ext cx="4344988" cy="763587"/>
              <a:chOff x="4403725" y="1125538"/>
              <a:chExt cx="4344988" cy="763587"/>
            </a:xfrm>
          </p:grpSpPr>
          <p:pic>
            <p:nvPicPr>
              <p:cNvPr id="65554" name="Picture 5"/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403725" y="1125538"/>
                <a:ext cx="1079500" cy="73818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pic>
            <p:nvPicPr>
              <p:cNvPr id="65555" name="Picture 6"/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551613" y="1130300"/>
                <a:ext cx="1104900" cy="755650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pic>
            <p:nvPicPr>
              <p:cNvPr id="65556" name="Picture 7"/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411788" y="1125538"/>
                <a:ext cx="1152525" cy="755650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pic>
            <p:nvPicPr>
              <p:cNvPr id="65557" name="Picture 8"/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643813" y="1125538"/>
                <a:ext cx="1104900" cy="76358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</p:grpSp>
        <p:grpSp>
          <p:nvGrpSpPr>
            <p:cNvPr id="65549" name="群組 17"/>
            <p:cNvGrpSpPr/>
            <p:nvPr/>
          </p:nvGrpSpPr>
          <p:grpSpPr>
            <a:xfrm>
              <a:off x="4403725" y="1976438"/>
              <a:ext cx="4321175" cy="790575"/>
              <a:chOff x="4403725" y="1976438"/>
              <a:chExt cx="4321175" cy="790575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4403725" y="1976438"/>
                <a:ext cx="4321175" cy="790575"/>
              </a:xfrm>
              <a:prstGeom prst="rect">
                <a:avLst/>
              </a:prstGeom>
              <a:noFill/>
              <a:ln w="444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5551" name="群組 12"/>
              <p:cNvGrpSpPr/>
              <p:nvPr/>
            </p:nvGrpSpPr>
            <p:grpSpPr>
              <a:xfrm>
                <a:off x="4460875" y="1989138"/>
                <a:ext cx="4264025" cy="712787"/>
                <a:chOff x="4460875" y="1989138"/>
                <a:chExt cx="4264025" cy="712787"/>
              </a:xfrm>
            </p:grpSpPr>
            <p:sp>
              <p:nvSpPr>
                <p:cNvPr id="65552" name="內容版面配置區 2"/>
                <p:cNvSpPr txBox="1"/>
                <p:nvPr/>
              </p:nvSpPr>
              <p:spPr>
                <a:xfrm>
                  <a:off x="5483225" y="2097088"/>
                  <a:ext cx="3241675" cy="604837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</p:spPr>
              <p:txBody>
                <a:bodyPr/>
                <a:lstStyle/>
                <a:p>
                  <a:pPr marL="342900" lvl="0" indent="-342900" eaLnBrk="1" hangingPunct="1">
                    <a:spcBef>
                      <a:spcPct val="20000"/>
                    </a:spcBef>
                    <a:buBlip>
                      <a:blip r:embed="rId12"/>
                    </a:buBlip>
                  </a:pPr>
                  <a:r>
                    <a:rPr lang="zh-TW" altLang="en-US" b="1" dirty="0">
                      <a:latin typeface="微軟正黑體" pitchFamily="34" charset="-120"/>
                      <a:ea typeface="微軟正黑體" pitchFamily="34" charset="-120"/>
                    </a:rPr>
                    <a:t>人工任務</a:t>
                  </a:r>
                  <a:r>
                    <a:rPr lang="en-US" altLang="zh-TW" b="1" dirty="0">
                      <a:latin typeface="微軟正黑體" pitchFamily="34" charset="-120"/>
                      <a:ea typeface="微軟正黑體" pitchFamily="34" charset="-120"/>
                    </a:rPr>
                    <a:t>(Manual Task)</a:t>
                  </a:r>
                </a:p>
                <a:p>
                  <a:pPr marL="342900" lvl="0" indent="-342900" eaLnBrk="1" hangingPunct="1">
                    <a:spcBef>
                      <a:spcPct val="20000"/>
                    </a:spcBef>
                  </a:pPr>
                  <a:r>
                    <a:rPr lang="en-US" altLang="zh-TW" sz="1200" dirty="0">
                      <a:latin typeface="微軟正黑體" pitchFamily="34" charset="-120"/>
                      <a:ea typeface="微軟正黑體" pitchFamily="34" charset="-120"/>
                    </a:rPr>
                    <a:t>	</a:t>
                  </a:r>
                  <a:r>
                    <a:rPr lang="zh-TW" altLang="en-US" sz="1200" dirty="0">
                      <a:latin typeface="微軟正黑體" pitchFamily="34" charset="-120"/>
                      <a:ea typeface="微軟正黑體" pitchFamily="34" charset="-120"/>
                    </a:rPr>
                    <a:t>由人工進行的作業任務。</a:t>
                  </a:r>
                  <a:endParaRPr lang="en-US" altLang="zh-TW" sz="1200" dirty="0">
                    <a:latin typeface="微軟正黑體" pitchFamily="34" charset="-120"/>
                    <a:ea typeface="微軟正黑體" pitchFamily="34" charset="-120"/>
                  </a:endParaRPr>
                </a:p>
                <a:p>
                  <a:pPr marL="342900" lvl="0" indent="-342900" eaLnBrk="1" hangingPunct="1">
                    <a:spcBef>
                      <a:spcPct val="20000"/>
                    </a:spcBef>
                  </a:pPr>
                  <a:endParaRPr lang="en-US" altLang="zh-TW" sz="2600" dirty="0">
                    <a:latin typeface="微軟正黑體" pitchFamily="34" charset="-120"/>
                    <a:ea typeface="微軟正黑體" pitchFamily="34" charset="-120"/>
                  </a:endParaRPr>
                </a:p>
                <a:p>
                  <a:pPr marL="342900" lvl="0" indent="-342900" eaLnBrk="1" hangingPunct="1">
                    <a:spcBef>
                      <a:spcPct val="20000"/>
                    </a:spcBef>
                  </a:pPr>
                  <a:endParaRPr lang="zh-TW" altLang="en-US" sz="2600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pic>
              <p:nvPicPr>
                <p:cNvPr id="65553" name="Picture 35"/>
                <p:cNvPicPr>
                  <a:picLocks noChangeAspect="1"/>
                </p:cNvPicPr>
                <p:nvPr/>
              </p:nvPicPr>
              <p:blipFill>
                <a:blip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460875" y="1989138"/>
                  <a:ext cx="1060450" cy="690562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</p:spPr>
            </p:pic>
          </p:grpSp>
        </p:grpSp>
      </p:grpSp>
      <p:sp>
        <p:nvSpPr>
          <p:cNvPr id="44" name="TextBox 1"/>
          <p:cNvSpPr txBox="1">
            <a:spLocks noChangeArrowheads="1"/>
          </p:cNvSpPr>
          <p:nvPr/>
        </p:nvSpPr>
        <p:spPr bwMode="auto">
          <a:xfrm>
            <a:off x="1788795" y="571500"/>
            <a:ext cx="5153025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BPMN</a:t>
            </a: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流程設計師</a:t>
            </a:r>
            <a:r>
              <a:rPr kumimoji="1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(4/4)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5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86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矩形 18"/>
          <p:cNvSpPr/>
          <p:nvPr/>
        </p:nvSpPr>
        <p:spPr>
          <a:xfrm>
            <a:off x="1829753" y="1190625"/>
            <a:ext cx="6664325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2"/>
              </a:buBlip>
            </a:pPr>
            <a:r>
              <a:rPr lang="en-US" altLang="zh-TW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於</a:t>
            </a:r>
            <a:r>
              <a:rPr lang="en-US" altLang="zh-TW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BPM</a:t>
            </a: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的「簽核樣板」分類下建立簽核樣板</a:t>
            </a: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683703" y="571500"/>
            <a:ext cx="317023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簽核樣板設定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6915" y="1700213"/>
            <a:ext cx="2562225" cy="27717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3940" y="2251075"/>
            <a:ext cx="5761038" cy="42735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7655" name="矩形 18"/>
          <p:cNvSpPr/>
          <p:nvPr/>
        </p:nvSpPr>
        <p:spPr>
          <a:xfrm>
            <a:off x="4782503" y="1770063"/>
            <a:ext cx="5726112" cy="4619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2"/>
              </a:buBlip>
            </a:pPr>
            <a:r>
              <a:rPr lang="en-US" altLang="zh-TW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於</a:t>
            </a:r>
            <a:r>
              <a:rPr lang="en-US" altLang="zh-TW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T100</a:t>
            </a: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設定</a:t>
            </a:r>
            <a:r>
              <a:rPr lang="en-US" altLang="zh-TW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ERP</a:t>
            </a: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作業參照的簽核樣板</a:t>
            </a:r>
          </a:p>
        </p:txBody>
      </p:sp>
      <p:sp>
        <p:nvSpPr>
          <p:cNvPr id="8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87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/>
      <p:bldP spid="2765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2"/>
          <p:cNvGrpSpPr/>
          <p:nvPr/>
        </p:nvGrpSpPr>
        <p:grpSpPr>
          <a:xfrm>
            <a:off x="1578610" y="4940979"/>
            <a:ext cx="9144000" cy="1851025"/>
            <a:chOff x="0" y="4941888"/>
            <a:chExt cx="9144000" cy="1851025"/>
          </a:xfrm>
        </p:grpSpPr>
        <p:sp>
          <p:nvSpPr>
            <p:cNvPr id="28" name="矩形 27"/>
            <p:cNvSpPr/>
            <p:nvPr/>
          </p:nvSpPr>
          <p:spPr>
            <a:xfrm>
              <a:off x="0" y="4941888"/>
              <a:ext cx="9144000" cy="1851025"/>
            </a:xfrm>
            <a:prstGeom prst="rect">
              <a:avLst/>
            </a:prstGeom>
            <a:solidFill>
              <a:srgbClr val="FF6699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784225" y="5516563"/>
              <a:ext cx="1409700" cy="8604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Impact" pitchFamily="34" charset="0"/>
                  <a:ea typeface="新細明體" pitchFamily="18" charset="-120"/>
                  <a:cs typeface="+mn-cs"/>
                </a:rPr>
                <a:t>T100</a:t>
              </a:r>
              <a:endParaRPr kumimoji="1" lang="zh-CN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itchFamily="34" charset="0"/>
                <a:ea typeface="新細明體" pitchFamily="18" charset="-120"/>
                <a:cs typeface="+mn-cs"/>
              </a:endParaRPr>
            </a:p>
          </p:txBody>
        </p:sp>
      </p:grpSp>
      <p:grpSp>
        <p:nvGrpSpPr>
          <p:cNvPr id="3" name="群組 1"/>
          <p:cNvGrpSpPr/>
          <p:nvPr/>
        </p:nvGrpSpPr>
        <p:grpSpPr>
          <a:xfrm>
            <a:off x="1578610" y="1506538"/>
            <a:ext cx="9144000" cy="1635125"/>
            <a:chOff x="0" y="1506538"/>
            <a:chExt cx="9144000" cy="1635125"/>
          </a:xfrm>
        </p:grpSpPr>
        <p:sp>
          <p:nvSpPr>
            <p:cNvPr id="27" name="矩形 26"/>
            <p:cNvSpPr/>
            <p:nvPr/>
          </p:nvSpPr>
          <p:spPr>
            <a:xfrm>
              <a:off x="0" y="1506538"/>
              <a:ext cx="9144000" cy="1635125"/>
            </a:xfrm>
            <a:prstGeom prst="rect">
              <a:avLst/>
            </a:prstGeom>
            <a:solidFill>
              <a:srgbClr val="F6C978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827088" y="1776413"/>
              <a:ext cx="1322387" cy="8604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Impact" pitchFamily="34" charset="0"/>
                  <a:ea typeface="新細明體" pitchFamily="18" charset="-120"/>
                  <a:cs typeface="+mn-cs"/>
                </a:rPr>
                <a:t>BPM</a:t>
              </a:r>
              <a:endParaRPr kumimoji="1" lang="zh-CN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itchFamily="34" charset="0"/>
                <a:ea typeface="新細明體" pitchFamily="18" charset="-120"/>
                <a:cs typeface="+mn-cs"/>
              </a:endParaRPr>
            </a:p>
          </p:txBody>
        </p:sp>
      </p:grpSp>
      <p:sp>
        <p:nvSpPr>
          <p:cNvPr id="6758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508381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algn="ct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88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grpSp>
        <p:nvGrpSpPr>
          <p:cNvPr id="4" name="群組 22"/>
          <p:cNvGrpSpPr/>
          <p:nvPr/>
        </p:nvGrpSpPr>
        <p:grpSpPr>
          <a:xfrm>
            <a:off x="4459923" y="1565275"/>
            <a:ext cx="5075237" cy="5176838"/>
            <a:chOff x="3888504" y="1412776"/>
            <a:chExt cx="5153799" cy="5256584"/>
          </a:xfrm>
        </p:grpSpPr>
        <p:sp>
          <p:nvSpPr>
            <p:cNvPr id="12" name="向下箭號圖說文字 11"/>
            <p:cNvSpPr/>
            <p:nvPr/>
          </p:nvSpPr>
          <p:spPr>
            <a:xfrm>
              <a:off x="4427984" y="1412776"/>
              <a:ext cx="2520280" cy="864096"/>
            </a:xfrm>
            <a:prstGeom prst="downArrowCallout">
              <a:avLst>
                <a:gd name="adj1" fmla="val 25000"/>
                <a:gd name="adj2" fmla="val 39782"/>
                <a:gd name="adj3" fmla="val 25000"/>
                <a:gd name="adj4" fmla="val 64977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DATA(</a:t>
              </a:r>
              <a:r>
                <a:rPr kumimoji="1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明文</a:t>
              </a:r>
              <a:r>
                <a:rPr kumimoji="1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)</a:t>
              </a:r>
              <a:endPara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13" name="向下箭號圖說文字 12"/>
            <p:cNvSpPr/>
            <p:nvPr/>
          </p:nvSpPr>
          <p:spPr>
            <a:xfrm>
              <a:off x="4427984" y="2348880"/>
              <a:ext cx="2520280" cy="864096"/>
            </a:xfrm>
            <a:prstGeom prst="downArrowCallout">
              <a:avLst>
                <a:gd name="adj1" fmla="val 25000"/>
                <a:gd name="adj2" fmla="val 39782"/>
                <a:gd name="adj3" fmla="val 25000"/>
                <a:gd name="adj4" fmla="val 64977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加密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4427984" y="6093296"/>
              <a:ext cx="2520280" cy="576064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DATA(</a:t>
              </a:r>
              <a:r>
                <a:rPr kumimoji="1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明文</a:t>
              </a:r>
              <a:r>
                <a:rPr kumimoji="1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)</a:t>
              </a:r>
              <a:endPara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pic>
          <p:nvPicPr>
            <p:cNvPr id="67607" name="Picture 2" descr="http://lrsjkey.com/upload/20131219145713picurl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4001"/>
            <a:stretch>
              <a:fillRect/>
            </a:stretch>
          </p:blipFill>
          <p:spPr>
            <a:xfrm>
              <a:off x="3888504" y="2708920"/>
              <a:ext cx="3563816" cy="2736304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6" name="弧形箭號 (上彎) 15"/>
            <p:cNvSpPr/>
            <p:nvPr/>
          </p:nvSpPr>
          <p:spPr>
            <a:xfrm rot="13500000">
              <a:off x="6939045" y="2395119"/>
              <a:ext cx="1944216" cy="936104"/>
            </a:xfrm>
            <a:prstGeom prst="curved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弧形箭號 (上彎) 16"/>
            <p:cNvSpPr/>
            <p:nvPr/>
          </p:nvSpPr>
          <p:spPr>
            <a:xfrm rot="8100000" flipV="1">
              <a:off x="7098087" y="4843391"/>
              <a:ext cx="1944216" cy="936104"/>
            </a:xfrm>
            <a:prstGeom prst="curved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67614" name="Picture 4" descr="http://www.theemailadmin.com/wp-content/uploads/2012/10/GFI235-public-private-keys.pn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546"/>
            <a:stretch>
              <a:fillRect/>
            </a:stretch>
          </p:blipFill>
          <p:spPr>
            <a:xfrm rot="946629">
              <a:off x="7144174" y="3348490"/>
              <a:ext cx="1735995" cy="151216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9" name="向下箭號圖說文字 18"/>
            <p:cNvSpPr/>
            <p:nvPr/>
          </p:nvSpPr>
          <p:spPr>
            <a:xfrm>
              <a:off x="4427984" y="5157192"/>
              <a:ext cx="2520280" cy="864096"/>
            </a:xfrm>
            <a:prstGeom prst="downArrowCallout">
              <a:avLst>
                <a:gd name="adj1" fmla="val 25000"/>
                <a:gd name="adj2" fmla="val 39782"/>
                <a:gd name="adj3" fmla="val 25000"/>
                <a:gd name="adj4" fmla="val 64977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解密</a:t>
              </a:r>
            </a:p>
          </p:txBody>
        </p:sp>
        <p:sp>
          <p:nvSpPr>
            <p:cNvPr id="67618" name="矩形 19"/>
            <p:cNvSpPr/>
            <p:nvPr/>
          </p:nvSpPr>
          <p:spPr>
            <a:xfrm rot="-847538">
              <a:off x="7302538" y="3763386"/>
              <a:ext cx="1008112" cy="307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TW" altLang="en-US" sz="1400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不公開</a:t>
              </a:r>
            </a:p>
          </p:txBody>
        </p:sp>
        <p:sp>
          <p:nvSpPr>
            <p:cNvPr id="21" name="摺角紙張 20"/>
            <p:cNvSpPr/>
            <p:nvPr/>
          </p:nvSpPr>
          <p:spPr>
            <a:xfrm>
              <a:off x="4660558" y="4005064"/>
              <a:ext cx="1237295" cy="864096"/>
            </a:xfrm>
            <a:prstGeom prst="foldedCorner">
              <a:avLst/>
            </a:prstGeom>
            <a:gradFill>
              <a:gsLst>
                <a:gs pos="0">
                  <a:schemeClr val="accent5">
                    <a:shade val="51000"/>
                    <a:satMod val="130000"/>
                    <a:alpha val="54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#@%$/\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[~^%$)&lt;&gt;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(</a:t>
              </a:r>
              <a:r>
                <a:rPr kumimoji="1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密文</a:t>
              </a:r>
              <a:r>
                <a:rPr kumimoji="1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)</a:t>
              </a:r>
              <a:endPara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1611948" y="571500"/>
            <a:ext cx="2451100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單點登錄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5065" name="矩形 30"/>
          <p:cNvSpPr/>
          <p:nvPr/>
        </p:nvSpPr>
        <p:spPr>
          <a:xfrm>
            <a:off x="1958023" y="1095375"/>
            <a:ext cx="2320925" cy="4619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L="285750" lvl="0" indent="-285750" eaLnBrk="1" hangingPunct="1">
              <a:buBlip>
                <a:blip r:embed="rId4"/>
              </a:buBlip>
            </a:pPr>
            <a:r>
              <a:rPr lang="zh-TW" altLang="en-US" sz="2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對稱加密技術</a:t>
            </a:r>
          </a:p>
        </p:txBody>
      </p:sp>
      <p:grpSp>
        <p:nvGrpSpPr>
          <p:cNvPr id="5" name="组合 55"/>
          <p:cNvGrpSpPr/>
          <p:nvPr/>
        </p:nvGrpSpPr>
        <p:grpSpPr>
          <a:xfrm>
            <a:off x="1757998" y="2781300"/>
            <a:ext cx="2855912" cy="2255838"/>
            <a:chOff x="374320" y="1711060"/>
            <a:chExt cx="3814392" cy="2256538"/>
          </a:xfrm>
        </p:grpSpPr>
        <p:sp>
          <p:nvSpPr>
            <p:cNvPr id="24" name="Rounded Rectangle 27"/>
            <p:cNvSpPr>
              <a:spLocks noChangeArrowheads="1"/>
            </p:cNvSpPr>
            <p:nvPr/>
          </p:nvSpPr>
          <p:spPr bwMode="auto">
            <a:xfrm rot="16200000" flipH="1">
              <a:off x="1250115" y="1029001"/>
              <a:ext cx="2062803" cy="3814392"/>
            </a:xfrm>
            <a:prstGeom prst="roundRect">
              <a:avLst>
                <a:gd name="adj" fmla="val 7870"/>
              </a:avLst>
            </a:prstGeom>
            <a:solidFill>
              <a:schemeClr val="bg1">
                <a:lumMod val="75000"/>
                <a:alpha val="38000"/>
              </a:schemeClr>
            </a:solidFill>
            <a:ln w="6350">
              <a:solidFill>
                <a:sysClr val="window" lastClr="FFFFFF">
                  <a:lumMod val="65000"/>
                </a:sys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新細明體" pitchFamily="18" charset="-120"/>
                <a:cs typeface="+mn-cs"/>
              </a:endParaRPr>
            </a:p>
          </p:txBody>
        </p:sp>
        <p:sp>
          <p:nvSpPr>
            <p:cNvPr id="25" name="Round Same Side Corner Rectangle 141"/>
            <p:cNvSpPr/>
            <p:nvPr/>
          </p:nvSpPr>
          <p:spPr bwMode="auto">
            <a:xfrm>
              <a:off x="374320" y="1711060"/>
              <a:ext cx="3814392" cy="389059"/>
            </a:xfrm>
            <a:prstGeom prst="round2SameRect">
              <a:avLst>
                <a:gd name="adj1" fmla="val 27778"/>
                <a:gd name="adj2" fmla="val 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Rektangel 76"/>
            <p:cNvSpPr>
              <a:spLocks noChangeArrowheads="1"/>
            </p:cNvSpPr>
            <p:nvPr/>
          </p:nvSpPr>
          <p:spPr bwMode="auto">
            <a:xfrm>
              <a:off x="569386" y="1720588"/>
              <a:ext cx="3549357" cy="37000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1" lang="zh-TW" altLang="en-US" sz="1800" b="1" i="0" u="none" strike="noStrike" kern="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 charset="0"/>
                </a:rPr>
                <a:t>執行內容</a:t>
              </a:r>
              <a:endParaRPr kumimoji="1" lang="zh-CN" altLang="en-US" sz="1800" b="1" i="0" u="none" strike="noStrike" kern="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  <p:sp>
          <p:nvSpPr>
            <p:cNvPr id="31" name="Tekstboks 72"/>
            <p:cNvSpPr txBox="1">
              <a:spLocks noChangeArrowheads="1"/>
            </p:cNvSpPr>
            <p:nvPr/>
          </p:nvSpPr>
          <p:spPr bwMode="auto">
            <a:xfrm>
              <a:off x="463372" y="2152522"/>
              <a:ext cx="3566319" cy="17547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1.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需求討論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2.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物件規劃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3.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開發架構設計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4.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程式開發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5.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軟體測試</a:t>
              </a:r>
              <a:endPara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6.</a:t>
              </a:r>
              <a:r>
                <a:rPr kumimoji="1" lang="zh-TW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規格、操作文件撰寫</a:t>
              </a:r>
              <a:endPara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</p:grpSp>
      <p:sp>
        <p:nvSpPr>
          <p:cNvPr id="67593" name="投影片編號版面配置區 1"/>
          <p:cNvSpPr txBox="1"/>
          <p:nvPr/>
        </p:nvSpPr>
        <p:spPr>
          <a:xfrm>
            <a:off x="5236210" y="6808788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 algn="ct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Arial" charset="0"/>
                <a:ea typeface="新細明體" pitchFamily="18" charset="-120"/>
              </a:rPr>
              <a:t>88</a:t>
            </a:fld>
            <a:endParaRPr lang="zh-CN" altLang="en-US" sz="1200" dirty="0">
              <a:solidFill>
                <a:srgbClr val="898989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32" name="投影片編號版面配置區 1"/>
          <p:cNvSpPr txBox="1"/>
          <p:nvPr/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TW"/>
            </a:defPPr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fld id="{9A0DB2DC-4C9A-4742-B13C-FB6460FD3503}" type="slidenum">
              <a:rPr lang="zh-CN" altLang="en-US" sz="1400" smtClean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88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"/>
          <p:cNvSpPr txBox="1"/>
          <p:nvPr/>
        </p:nvSpPr>
        <p:spPr>
          <a:xfrm>
            <a:off x="1614805" y="621030"/>
            <a:ext cx="934720" cy="72009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流程效能監控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40" y="621030"/>
            <a:ext cx="7230110" cy="61163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39085" y="4876800"/>
            <a:ext cx="7014210" cy="186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89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1820" y="677228"/>
            <a:ext cx="3321050" cy="644525"/>
          </a:xfrm>
          <a:prstGeom prst="rect">
            <a:avLst/>
          </a:prstGeom>
          <a:solidFill>
            <a:srgbClr val="E84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rtl="0">
              <a:defRPr/>
            </a:pPr>
            <a:r>
              <a:rPr lang="zh-TW" altLang="en-US" sz="2400" b="1" dirty="0">
                <a:ea typeface="微軟正黑體" pitchFamily="34" charset="-120"/>
              </a:rPr>
              <a:t>目標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2.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微軟正黑體" pitchFamily="34" charset="-120"/>
                <a:cs typeface="+mn-cs"/>
              </a:rPr>
              <a:t>自適應表單</a:t>
            </a:r>
          </a:p>
        </p:txBody>
      </p:sp>
      <p:sp>
        <p:nvSpPr>
          <p:cNvPr id="6" name="文字方塊 1"/>
          <p:cNvSpPr txBox="1"/>
          <p:nvPr/>
        </p:nvSpPr>
        <p:spPr>
          <a:xfrm>
            <a:off x="5234305" y="1003596"/>
            <a:ext cx="5371983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打造</a:t>
            </a: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所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見即所得</a:t>
            </a: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RWD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表單設計器、優化表單開發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980" y="1518285"/>
            <a:ext cx="7640955" cy="489902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95" y="1527810"/>
            <a:ext cx="2747010" cy="4883785"/>
          </a:xfrm>
          <a:prstGeom prst="rect">
            <a:avLst/>
          </a:prstGeom>
        </p:spPr>
      </p:pic>
      <p:cxnSp>
        <p:nvCxnSpPr>
          <p:cNvPr id="30" name="直線接點 29"/>
          <p:cNvCxnSpPr/>
          <p:nvPr/>
        </p:nvCxnSpPr>
        <p:spPr>
          <a:xfrm>
            <a:off x="7287895" y="1656715"/>
            <a:ext cx="0" cy="4860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9533890" y="1654810"/>
            <a:ext cx="0" cy="4860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-1587" y="520699"/>
            <a:ext cx="1484313" cy="889200"/>
          </a:xfrm>
          <a:prstGeom prst="re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  <a:sym typeface="+mn-ea"/>
              </a:rPr>
              <a:t>需求目標</a:t>
            </a:r>
          </a:p>
        </p:txBody>
      </p:sp>
      <p:sp>
        <p:nvSpPr>
          <p:cNvPr id="21" name="矩形 20"/>
          <p:cNvSpPr/>
          <p:nvPr/>
        </p:nvSpPr>
        <p:spPr>
          <a:xfrm>
            <a:off x="-1587" y="142782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需求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分析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1587" y="324208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架構規劃</a:t>
            </a:r>
          </a:p>
        </p:txBody>
      </p:sp>
      <p:sp>
        <p:nvSpPr>
          <p:cNvPr id="23" name="矩形 22"/>
          <p:cNvSpPr/>
          <p:nvPr/>
        </p:nvSpPr>
        <p:spPr>
          <a:xfrm>
            <a:off x="-1587" y="414921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時程規劃</a:t>
            </a:r>
          </a:p>
        </p:txBody>
      </p:sp>
      <p:sp>
        <p:nvSpPr>
          <p:cNvPr id="24" name="矩形 23"/>
          <p:cNvSpPr/>
          <p:nvPr/>
        </p:nvSpPr>
        <p:spPr>
          <a:xfrm>
            <a:off x="-1587" y="505634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測試</a:t>
            </a:r>
          </a:p>
        </p:txBody>
      </p:sp>
      <p:sp>
        <p:nvSpPr>
          <p:cNvPr id="25" name="矩形 24"/>
          <p:cNvSpPr/>
          <p:nvPr/>
        </p:nvSpPr>
        <p:spPr>
          <a:xfrm>
            <a:off x="-1587" y="596347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維護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教學</a:t>
            </a:r>
          </a:p>
        </p:txBody>
      </p:sp>
      <p:sp>
        <p:nvSpPr>
          <p:cNvPr id="26" name="矩形 25"/>
          <p:cNvSpPr/>
          <p:nvPr/>
        </p:nvSpPr>
        <p:spPr>
          <a:xfrm>
            <a:off x="-1587" y="2334959"/>
            <a:ext cx="1484313" cy="889200"/>
          </a:xfrm>
          <a:prstGeom prst="rect">
            <a:avLst/>
          </a:prstGeom>
          <a:solidFill>
            <a:srgbClr val="F6F5F5"/>
          </a:solidFill>
          <a:ln w="12700">
            <a:solidFill>
              <a:srgbClr val="DEDE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F5EA5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技術評估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F5EA5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7" name="流程圖: 抽選 26"/>
          <p:cNvSpPr/>
          <p:nvPr/>
        </p:nvSpPr>
        <p:spPr>
          <a:xfrm rot="5400000">
            <a:off x="1410494" y="807244"/>
            <a:ext cx="360363" cy="215900"/>
          </a:xfrm>
          <a:prstGeom prst="flowChartExtract">
            <a:avLst/>
          </a:prstGeom>
          <a:solidFill>
            <a:srgbClr val="5F5EA5"/>
          </a:solidFill>
          <a:ln w="12700">
            <a:solidFill>
              <a:srgbClr val="5F5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http://shmector.com/_ph/2/339950427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15" r="14815"/>
          <a:stretch>
            <a:fillRect/>
          </a:stretch>
        </p:blipFill>
        <p:spPr bwMode="auto">
          <a:xfrm>
            <a:off x="4605020" y="2625090"/>
            <a:ext cx="710565" cy="101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96" name="Picture 2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07100" y="1500490"/>
            <a:ext cx="1785950" cy="146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7170" name="Picture 27" descr="http://hot-spring.cnu.edu.tw/%E6%9C%AA%E5%91%BD%E5%90%8D%20-%204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93100" y="2357755"/>
            <a:ext cx="1301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圖片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93100" y="2224405"/>
            <a:ext cx="5000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5" descr="http://shmector.com/_ph/2/339950427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15" r="14815"/>
          <a:stretch>
            <a:fillRect/>
          </a:stretch>
        </p:blipFill>
        <p:spPr bwMode="auto">
          <a:xfrm>
            <a:off x="5339080" y="2498090"/>
            <a:ext cx="710565" cy="101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5" descr="http://shmector.com/_ph/2/339950427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15" r="14815"/>
          <a:stretch>
            <a:fillRect/>
          </a:stretch>
        </p:blipFill>
        <p:spPr bwMode="auto">
          <a:xfrm>
            <a:off x="6293485" y="3215640"/>
            <a:ext cx="955675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圖片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50163" y="2010093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手繪多邊形 28"/>
          <p:cNvSpPr/>
          <p:nvPr/>
        </p:nvSpPr>
        <p:spPr>
          <a:xfrm>
            <a:off x="2057400" y="1438593"/>
            <a:ext cx="8378825" cy="2703512"/>
          </a:xfrm>
          <a:custGeom>
            <a:avLst/>
            <a:gdLst>
              <a:gd name="connsiteX0" fmla="*/ 0 w 8310880"/>
              <a:gd name="connsiteY0" fmla="*/ 1767840 h 2692400"/>
              <a:gd name="connsiteX1" fmla="*/ 8310880 w 8310880"/>
              <a:gd name="connsiteY1" fmla="*/ 0 h 2692400"/>
              <a:gd name="connsiteX2" fmla="*/ 8300720 w 8310880"/>
              <a:gd name="connsiteY2" fmla="*/ 91440 h 2692400"/>
              <a:gd name="connsiteX3" fmla="*/ 3434080 w 8310880"/>
              <a:gd name="connsiteY3" fmla="*/ 2692400 h 2692400"/>
              <a:gd name="connsiteX4" fmla="*/ 0 w 8310880"/>
              <a:gd name="connsiteY4" fmla="*/ 176784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0880" h="2692400">
                <a:moveTo>
                  <a:pt x="0" y="1767840"/>
                </a:moveTo>
                <a:lnTo>
                  <a:pt x="8310880" y="0"/>
                </a:lnTo>
                <a:lnTo>
                  <a:pt x="8300720" y="91440"/>
                </a:lnTo>
                <a:lnTo>
                  <a:pt x="3434080" y="2692400"/>
                </a:lnTo>
                <a:lnTo>
                  <a:pt x="0" y="176784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4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" name="手繪多邊形 29"/>
          <p:cNvSpPr/>
          <p:nvPr/>
        </p:nvSpPr>
        <p:spPr>
          <a:xfrm>
            <a:off x="5537200" y="1513205"/>
            <a:ext cx="4887913" cy="5130800"/>
          </a:xfrm>
          <a:custGeom>
            <a:avLst/>
            <a:gdLst>
              <a:gd name="connsiteX0" fmla="*/ 0 w 4886960"/>
              <a:gd name="connsiteY0" fmla="*/ 2611120 h 5130800"/>
              <a:gd name="connsiteX1" fmla="*/ 30480 w 4886960"/>
              <a:gd name="connsiteY1" fmla="*/ 5130800 h 5130800"/>
              <a:gd name="connsiteX2" fmla="*/ 4886960 w 4886960"/>
              <a:gd name="connsiteY2" fmla="*/ 284480 h 5130800"/>
              <a:gd name="connsiteX3" fmla="*/ 4886960 w 4886960"/>
              <a:gd name="connsiteY3" fmla="*/ 0 h 5130800"/>
              <a:gd name="connsiteX4" fmla="*/ 0 w 4886960"/>
              <a:gd name="connsiteY4" fmla="*/ 2611120 h 51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6960" h="5130800">
                <a:moveTo>
                  <a:pt x="0" y="2611120"/>
                </a:moveTo>
                <a:lnTo>
                  <a:pt x="30480" y="5130800"/>
                </a:lnTo>
                <a:lnTo>
                  <a:pt x="4886960" y="284480"/>
                </a:lnTo>
                <a:lnTo>
                  <a:pt x="4886960" y="0"/>
                </a:lnTo>
                <a:lnTo>
                  <a:pt x="0" y="261112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4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35298" y="3225163"/>
            <a:ext cx="1214414" cy="369332"/>
          </a:xfrm>
          <a:prstGeom prst="rect">
            <a:avLst/>
          </a:prstGeom>
          <a:noFill/>
          <a:ln w="0">
            <a:noFill/>
            <a:miter lim="800000"/>
          </a:ln>
          <a:effectLst>
            <a:innerShdw blurRad="127000" dist="38100" dir="18900000">
              <a:prstClr val="black">
                <a:alpha val="50000"/>
              </a:prstClr>
            </a:innerShdw>
          </a:effectLst>
          <a:scene3d>
            <a:camera prst="orthographicFront">
              <a:rot lat="900000" lon="2700000" rev="0"/>
            </a:camera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CN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3762074" y="3439477"/>
            <a:ext cx="1214414" cy="369332"/>
          </a:xfrm>
          <a:prstGeom prst="rect">
            <a:avLst/>
          </a:prstGeom>
          <a:noFill/>
          <a:ln w="0">
            <a:noFill/>
            <a:miter lim="800000"/>
          </a:ln>
          <a:effectLst>
            <a:innerShdw blurRad="127000" dist="38100" dir="18900000">
              <a:prstClr val="black">
                <a:alpha val="50000"/>
              </a:prstClr>
            </a:innerShdw>
          </a:effectLst>
          <a:scene3d>
            <a:camera prst="orthographicFront">
              <a:rot lat="900000" lon="2700000" rev="0"/>
            </a:camera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TW</a:t>
            </a:r>
          </a:p>
        </p:txBody>
      </p:sp>
      <p:sp>
        <p:nvSpPr>
          <p:cNvPr id="36" name="矩形 35"/>
          <p:cNvSpPr/>
          <p:nvPr/>
        </p:nvSpPr>
        <p:spPr>
          <a:xfrm>
            <a:off x="4506913" y="2058353"/>
            <a:ext cx="1454244" cy="369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CN</a:t>
            </a:r>
            <a:r>
              <a:rPr lang="zh-TW" altLang="en-US" b="1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流程</a:t>
            </a:r>
            <a:r>
              <a:rPr lang="zh-TW" altLang="en-US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主機</a:t>
            </a:r>
            <a:endParaRPr lang="zh-TW" altLang="en-US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079173" y="2929890"/>
            <a:ext cx="1487843" cy="369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TW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流程主機</a:t>
            </a:r>
            <a:endParaRPr lang="zh-TW" altLang="en-US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34425" y="1773555"/>
            <a:ext cx="1223413" cy="369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CN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資料庫</a:t>
            </a:r>
            <a:endParaRPr lang="en-US" altLang="zh-TW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992413" y="2702243"/>
            <a:ext cx="1257012" cy="369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TW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資料庫</a:t>
            </a:r>
            <a:endParaRPr lang="zh-TW" altLang="en-US" sz="14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92256" y="3653791"/>
            <a:ext cx="490742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27000" dist="38100" dir="18900000">
              <a:prstClr val="black">
                <a:alpha val="50000"/>
              </a:prstClr>
            </a:innerShdw>
          </a:effectLst>
          <a:scene3d>
            <a:camera prst="orthographicFront">
              <a:rot lat="900000" lon="2700000" rev="0"/>
            </a:camera>
            <a:lightRig rig="threePt" dir="t"/>
          </a:scene3d>
          <a:sp3d extrusionH="203200"/>
        </p:spPr>
      </p:pic>
      <p:sp>
        <p:nvSpPr>
          <p:cNvPr id="32" name="矩形 31"/>
          <p:cNvSpPr/>
          <p:nvPr/>
        </p:nvSpPr>
        <p:spPr>
          <a:xfrm>
            <a:off x="3632684" y="3918587"/>
            <a:ext cx="1027604" cy="357826"/>
          </a:xfrm>
          <a:prstGeom prst="rect">
            <a:avLst/>
          </a:prstGeom>
          <a:noFill/>
          <a:ln w="0">
            <a:solidFill>
              <a:srgbClr val="FF0000"/>
            </a:solidFill>
            <a:miter lim="800000"/>
          </a:ln>
          <a:effectLst>
            <a:innerShdw blurRad="127000" dist="38100" dir="18900000">
              <a:prstClr val="black">
                <a:alpha val="50000"/>
              </a:prstClr>
            </a:innerShdw>
          </a:effectLst>
          <a:scene3d>
            <a:camera prst="orthographicFront">
              <a:rot lat="900000" lon="2700000" rev="0"/>
            </a:camera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96092" y="3725229"/>
            <a:ext cx="1027604" cy="357826"/>
          </a:xfrm>
          <a:prstGeom prst="rect">
            <a:avLst/>
          </a:prstGeom>
          <a:noFill/>
          <a:ln w="0">
            <a:solidFill>
              <a:srgbClr val="FF0000"/>
            </a:solidFill>
            <a:miter lim="800000"/>
          </a:ln>
          <a:effectLst>
            <a:innerShdw blurRad="127000" dist="38100" dir="18900000">
              <a:prstClr val="black">
                <a:alpha val="50000"/>
              </a:prstClr>
            </a:innerShdw>
          </a:effectLst>
          <a:scene3d>
            <a:camera prst="orthographicFront">
              <a:rot lat="900000" lon="2700000" rev="0"/>
            </a:camera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3578" y="3068638"/>
            <a:ext cx="646331" cy="369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外部</a:t>
            </a:r>
          </a:p>
        </p:txBody>
      </p:sp>
      <p:sp>
        <p:nvSpPr>
          <p:cNvPr id="9" name="矩形 8"/>
          <p:cNvSpPr/>
          <p:nvPr/>
        </p:nvSpPr>
        <p:spPr>
          <a:xfrm>
            <a:off x="5286058" y="2996248"/>
            <a:ext cx="646331" cy="369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內部</a:t>
            </a:r>
          </a:p>
        </p:txBody>
      </p:sp>
      <p:sp>
        <p:nvSpPr>
          <p:cNvPr id="43" name="文字版面配置區 2"/>
          <p:cNvSpPr>
            <a:spLocks noGrp="1"/>
          </p:cNvSpPr>
          <p:nvPr/>
        </p:nvSpPr>
        <p:spPr>
          <a:xfrm>
            <a:off x="2045970" y="548005"/>
            <a:ext cx="8425180" cy="888365"/>
          </a:xfrm>
          <a:prstGeom prst="rect">
            <a:avLst/>
          </a:prstGeom>
        </p:spPr>
        <p:txBody>
          <a:bodyPr anchor="ctr" anchorCtr="0"/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4000" b="1" kern="120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charset="0"/>
                <a:ea typeface="微軟正黑體" charset="0"/>
              </a:rPr>
              <a:t>資管處產品佈署架構圖</a:t>
            </a:r>
          </a:p>
        </p:txBody>
      </p:sp>
      <p:sp>
        <p:nvSpPr>
          <p:cNvPr id="23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90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045648" y="3790950"/>
            <a:ext cx="8712968" cy="26623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45648" y="1457325"/>
            <a:ext cx="8712968" cy="1971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2261672" y="5210383"/>
            <a:ext cx="3528392" cy="5040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latin typeface="微軟正黑體" charset="0"/>
                <a:ea typeface="微軟正黑體" charset="0"/>
              </a:rPr>
              <a:t>Xdoclect</a:t>
            </a:r>
            <a:r>
              <a:rPr lang="en-US" altLang="zh-TW" dirty="0" smtClean="0">
                <a:latin typeface="微軟正黑體" charset="0"/>
                <a:ea typeface="微軟正黑體" charset="0"/>
              </a:rPr>
              <a:t>  + </a:t>
            </a:r>
            <a:r>
              <a:rPr lang="zh-TW" altLang="en-US" dirty="0" smtClean="0">
                <a:latin typeface="微軟正黑體" charset="0"/>
                <a:ea typeface="微軟正黑體" charset="0"/>
              </a:rPr>
              <a:t>註解</a:t>
            </a:r>
            <a:endParaRPr lang="zh-TW" altLang="en-US" dirty="0">
              <a:latin typeface="微軟正黑體" charset="0"/>
              <a:ea typeface="微軟正黑體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1789"/>
          <a:stretch>
            <a:fillRect/>
          </a:stretch>
        </p:blipFill>
        <p:spPr bwMode="auto">
          <a:xfrm>
            <a:off x="2261672" y="1700808"/>
            <a:ext cx="403244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1789"/>
          <a:stretch>
            <a:fillRect/>
          </a:stretch>
        </p:blipFill>
        <p:spPr bwMode="auto">
          <a:xfrm>
            <a:off x="6654160" y="1700808"/>
            <a:ext cx="403244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線接點 9"/>
          <p:cNvCxnSpPr/>
          <p:nvPr/>
        </p:nvCxnSpPr>
        <p:spPr>
          <a:xfrm>
            <a:off x="6726168" y="2535876"/>
            <a:ext cx="31683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726168" y="3212976"/>
            <a:ext cx="360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向右箭號 13"/>
          <p:cNvSpPr/>
          <p:nvPr/>
        </p:nvSpPr>
        <p:spPr>
          <a:xfrm>
            <a:off x="5862072" y="2420888"/>
            <a:ext cx="648072" cy="50405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790064" y="213285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charset="0"/>
                <a:ea typeface="微軟正黑體" charset="0"/>
              </a:rPr>
              <a:t>減少</a:t>
            </a:r>
          </a:p>
        </p:txBody>
      </p:sp>
      <p:sp>
        <p:nvSpPr>
          <p:cNvPr id="20" name="標題 1"/>
          <p:cNvSpPr txBox="1"/>
          <p:nvPr/>
        </p:nvSpPr>
        <p:spPr>
          <a:xfrm>
            <a:off x="3053760" y="548680"/>
            <a:ext cx="6552728" cy="72008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EJB2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 </a:t>
            </a:r>
            <a:r>
              <a:rPr kumimoji="0" lang="zh-TW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升級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 EJB3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charset="0"/>
              <a:ea typeface="微軟正黑體" charset="0"/>
              <a:cs typeface="+mj-cs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6582152" y="5210383"/>
            <a:ext cx="3528392" cy="5040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latin typeface="微軟正黑體" charset="0"/>
                <a:ea typeface="微軟正黑體" charset="0"/>
              </a:rPr>
              <a:t>Annoation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2218239" y="5795972"/>
            <a:ext cx="372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charset="0"/>
                <a:ea typeface="微軟正黑體" charset="0"/>
              </a:rPr>
              <a:t>※</a:t>
            </a:r>
            <a:r>
              <a:rPr lang="en-US" altLang="zh-TW" b="1" dirty="0" err="1" smtClean="0">
                <a:latin typeface="微軟正黑體" charset="0"/>
                <a:ea typeface="微軟正黑體" charset="0"/>
              </a:rPr>
              <a:t>Xdoclect</a:t>
            </a:r>
            <a:r>
              <a:rPr lang="zh-TW" altLang="en-US" b="1" dirty="0" smtClean="0">
                <a:latin typeface="微軟正黑體" charset="0"/>
                <a:ea typeface="微軟正黑體" charset="0"/>
              </a:rPr>
              <a:t>只支援到</a:t>
            </a:r>
            <a:r>
              <a:rPr lang="en-US" altLang="zh-TW" b="1" dirty="0" smtClean="0">
                <a:latin typeface="微軟正黑體" charset="0"/>
                <a:ea typeface="微軟正黑體" charset="0"/>
              </a:rPr>
              <a:t>JDK1.6</a:t>
            </a:r>
            <a:r>
              <a:rPr lang="zh-TW" altLang="en-US" b="1" dirty="0" smtClean="0">
                <a:latin typeface="微軟正黑體" charset="0"/>
                <a:ea typeface="微軟正黑體" charset="0"/>
              </a:rPr>
              <a:t>版本，</a:t>
            </a:r>
            <a:endParaRPr lang="en-US" altLang="zh-TW" b="1" dirty="0" smtClean="0">
              <a:latin typeface="微軟正黑體" charset="0"/>
              <a:ea typeface="微軟正黑體" charset="0"/>
            </a:endParaRPr>
          </a:p>
          <a:p>
            <a:r>
              <a:rPr lang="zh-TW" altLang="en-US" b="1" dirty="0" smtClean="0">
                <a:latin typeface="微軟正黑體" charset="0"/>
                <a:ea typeface="微軟正黑體" charset="0"/>
              </a:rPr>
              <a:t>並不再更新！</a:t>
            </a:r>
            <a:endParaRPr lang="zh-TW" altLang="en-US" b="1" dirty="0">
              <a:latin typeface="微軟正黑體" charset="0"/>
              <a:ea typeface="微軟正黑體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713"/>
          <a:stretch>
            <a:fillRect/>
          </a:stretch>
        </p:blipFill>
        <p:spPr bwMode="auto">
          <a:xfrm>
            <a:off x="2189664" y="4066242"/>
            <a:ext cx="396044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637"/>
          <a:stretch>
            <a:fillRect/>
          </a:stretch>
        </p:blipFill>
        <p:spPr bwMode="auto">
          <a:xfrm>
            <a:off x="6582152" y="4077072"/>
            <a:ext cx="4067944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圓角矩形 24"/>
          <p:cNvSpPr/>
          <p:nvPr/>
        </p:nvSpPr>
        <p:spPr>
          <a:xfrm>
            <a:off x="2045648" y="1268760"/>
            <a:ext cx="1656184" cy="360040"/>
          </a:xfrm>
          <a:prstGeom prst="roundRect">
            <a:avLst/>
          </a:prstGeom>
          <a:solidFill>
            <a:schemeClr val="tx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charset="0"/>
                <a:ea typeface="微軟正黑體" charset="0"/>
              </a:rPr>
              <a:t>1.</a:t>
            </a:r>
            <a:r>
              <a:rPr lang="zh-TW" altLang="en-US" dirty="0" smtClean="0">
                <a:solidFill>
                  <a:schemeClr val="bg1"/>
                </a:solidFill>
                <a:latin typeface="微軟正黑體" charset="0"/>
                <a:ea typeface="微軟正黑體" charset="0"/>
              </a:rPr>
              <a:t>程式數量</a:t>
            </a:r>
            <a:endParaRPr lang="zh-TW" altLang="en-US" dirty="0">
              <a:solidFill>
                <a:schemeClr val="bg1"/>
              </a:solidFill>
              <a:latin typeface="微軟正黑體" charset="0"/>
              <a:ea typeface="微軟正黑體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2045648" y="3626207"/>
            <a:ext cx="1656184" cy="360040"/>
          </a:xfrm>
          <a:prstGeom prst="roundRect">
            <a:avLst/>
          </a:prstGeom>
          <a:solidFill>
            <a:schemeClr val="tx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charset="0"/>
                <a:ea typeface="微軟正黑體" charset="0"/>
              </a:rPr>
              <a:t>2.</a:t>
            </a:r>
            <a:r>
              <a:rPr lang="zh-TW" altLang="en-US" dirty="0" smtClean="0">
                <a:solidFill>
                  <a:schemeClr val="bg1"/>
                </a:solidFill>
                <a:latin typeface="微軟正黑體" charset="0"/>
                <a:ea typeface="微軟正黑體" charset="0"/>
              </a:rPr>
              <a:t>設定檔</a:t>
            </a:r>
          </a:p>
        </p:txBody>
      </p:sp>
      <p:sp>
        <p:nvSpPr>
          <p:cNvPr id="18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91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"/>
          <p:cNvSpPr txBox="1"/>
          <p:nvPr/>
        </p:nvSpPr>
        <p:spPr>
          <a:xfrm>
            <a:off x="2336165" y="736600"/>
            <a:ext cx="7469505" cy="72009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APP 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相對位置表單設計器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(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初版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rcRect b="26672"/>
          <a:stretch>
            <a:fillRect/>
          </a:stretch>
        </p:blipFill>
        <p:spPr>
          <a:xfrm>
            <a:off x="466090" y="1633855"/>
            <a:ext cx="11111230" cy="4897120"/>
          </a:xfrm>
          <a:prstGeom prst="rect">
            <a:avLst/>
          </a:prstGeom>
        </p:spPr>
      </p:pic>
      <p:sp>
        <p:nvSpPr>
          <p:cNvPr id="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92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" y="1409065"/>
            <a:ext cx="7763510" cy="5219700"/>
          </a:xfrm>
          <a:prstGeom prst="rect">
            <a:avLst/>
          </a:prstGeom>
        </p:spPr>
      </p:pic>
      <p:sp>
        <p:nvSpPr>
          <p:cNvPr id="25" name="標題 1"/>
          <p:cNvSpPr txBox="1"/>
          <p:nvPr/>
        </p:nvSpPr>
        <p:spPr>
          <a:xfrm>
            <a:off x="1248455" y="615990"/>
            <a:ext cx="6552728" cy="72008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en-US" sz="4000" b="1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sym typeface="+mn-ea"/>
              </a:rPr>
              <a:t>BPM+Portal(</a:t>
            </a:r>
            <a:r>
              <a:rPr kumimoji="0" lang="zh-TW" altLang="en-US" sz="4000" b="1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sym typeface="+mn-ea"/>
              </a:rPr>
              <a:t>規劃</a:t>
            </a:r>
            <a:r>
              <a:rPr kumimoji="0" lang="en-US" sz="4000" b="1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sym typeface="+mn-ea"/>
              </a:rPr>
              <a:t>)</a:t>
            </a:r>
            <a:endParaRPr kumimoji="0" lang="en-US" altLang="zh-TW" sz="4000" b="1" noProof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77355" y="1435100"/>
            <a:ext cx="530860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4015" y="1882140"/>
            <a:ext cx="3563620" cy="314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386080" y="2273300"/>
            <a:ext cx="908685" cy="455930"/>
          </a:xfrm>
          <a:prstGeom prst="round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latin typeface="微軟正黑體" pitchFamily="34" charset="-120"/>
                <a:ea typeface="微軟正黑體" pitchFamily="34" charset="-120"/>
              </a:rPr>
              <a:t>分頁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2114550" y="4937125"/>
            <a:ext cx="908685" cy="455930"/>
          </a:xfrm>
          <a:prstGeom prst="round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latin typeface="微軟正黑體" pitchFamily="34" charset="-120"/>
                <a:ea typeface="微軟正黑體" pitchFamily="34" charset="-120"/>
              </a:rPr>
              <a:t>Portlet</a:t>
            </a: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170" y="615950"/>
            <a:ext cx="2716530" cy="203581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170" y="2701290"/>
            <a:ext cx="2720975" cy="204406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045" y="4747260"/>
            <a:ext cx="2710815" cy="2019935"/>
          </a:xfrm>
          <a:prstGeom prst="rect">
            <a:avLst/>
          </a:prstGeom>
        </p:spPr>
      </p:pic>
      <p:sp>
        <p:nvSpPr>
          <p:cNvPr id="11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93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85" y="1421130"/>
            <a:ext cx="8324850" cy="52114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655570" y="1420495"/>
            <a:ext cx="1080135" cy="288290"/>
          </a:xfrm>
          <a:prstGeom prst="rect">
            <a:avLst/>
          </a:prstGeom>
          <a:solidFill>
            <a:srgbClr val="00A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726690" y="1458595"/>
            <a:ext cx="1097280" cy="28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>
                <a:solidFill>
                  <a:schemeClr val="bg1"/>
                </a:solidFill>
                <a:latin typeface="微軟正黑體" charset="0"/>
                <a:ea typeface="微軟正黑體" charset="0"/>
              </a:rPr>
              <a:t>圖形維護樣版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2767965" y="6038850"/>
            <a:ext cx="815975" cy="218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>
                <a:latin typeface="微軟正黑體" charset="0"/>
                <a:ea typeface="微軟正黑體" charset="0"/>
              </a:rPr>
              <a:t>匯出</a:t>
            </a:r>
            <a:r>
              <a:rPr lang="en-US" altLang="zh-TW" sz="800">
                <a:latin typeface="微軟正黑體" charset="0"/>
                <a:ea typeface="微軟正黑體" charset="0"/>
              </a:rPr>
              <a:t>Excel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3830" y="1880870"/>
            <a:ext cx="7606665" cy="41281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36850" y="1772920"/>
            <a:ext cx="7733665" cy="4824730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370" y="2132965"/>
            <a:ext cx="6295390" cy="2428875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3053760" y="490895"/>
            <a:ext cx="6552728" cy="72008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圖形樣板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(1/2)</a:t>
            </a:r>
          </a:p>
        </p:txBody>
      </p:sp>
      <p:sp>
        <p:nvSpPr>
          <p:cNvPr id="11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94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75" y="1421130"/>
            <a:ext cx="8324850" cy="52114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12060" y="1420495"/>
            <a:ext cx="1080135" cy="288290"/>
          </a:xfrm>
          <a:prstGeom prst="rect">
            <a:avLst/>
          </a:prstGeom>
          <a:solidFill>
            <a:srgbClr val="00A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83180" y="1458595"/>
            <a:ext cx="1097280" cy="28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>
                <a:solidFill>
                  <a:schemeClr val="bg1"/>
                </a:solidFill>
                <a:latin typeface="微軟正黑體" charset="0"/>
                <a:ea typeface="微軟正黑體" charset="0"/>
              </a:rPr>
              <a:t>圖形維護樣版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2624455" y="6038850"/>
            <a:ext cx="815975" cy="218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>
                <a:latin typeface="微軟正黑體" charset="0"/>
                <a:ea typeface="微軟正黑體" charset="0"/>
              </a:rPr>
              <a:t>匯出</a:t>
            </a:r>
            <a:r>
              <a:rPr lang="en-US" altLang="zh-TW" sz="800">
                <a:latin typeface="微軟正黑體" charset="0"/>
                <a:ea typeface="微軟正黑體" charset="0"/>
              </a:rPr>
              <a:t>Excel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0320" y="1880870"/>
            <a:ext cx="7606665" cy="4128135"/>
          </a:xfrm>
          <a:prstGeom prst="rect">
            <a:avLst/>
          </a:prstGeom>
        </p:spPr>
      </p:pic>
      <p:sp>
        <p:nvSpPr>
          <p:cNvPr id="11" name="標題 1"/>
          <p:cNvSpPr txBox="1"/>
          <p:nvPr/>
        </p:nvSpPr>
        <p:spPr>
          <a:xfrm>
            <a:off x="3053760" y="490895"/>
            <a:ext cx="6552728" cy="72008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圖形樣板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(2/2)</a:t>
            </a:r>
          </a:p>
        </p:txBody>
      </p:sp>
      <p:sp>
        <p:nvSpPr>
          <p:cNvPr id="3" name="矩形 2"/>
          <p:cNvSpPr/>
          <p:nvPr/>
        </p:nvSpPr>
        <p:spPr>
          <a:xfrm>
            <a:off x="9641205" y="6049645"/>
            <a:ext cx="480695" cy="40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604125" y="6237605"/>
            <a:ext cx="1675765" cy="569595"/>
          </a:xfrm>
          <a:prstGeom prst="round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微軟正黑體" charset="0"/>
                <a:ea typeface="微軟正黑體" charset="0"/>
              </a:rPr>
              <a:t>開啟查詢介面</a:t>
            </a:r>
          </a:p>
        </p:txBody>
      </p:sp>
      <p:sp>
        <p:nvSpPr>
          <p:cNvPr id="14" name="向右箭號 13"/>
          <p:cNvSpPr/>
          <p:nvPr/>
        </p:nvSpPr>
        <p:spPr>
          <a:xfrm rot="19080000">
            <a:off x="9243695" y="6130290"/>
            <a:ext cx="360045" cy="50419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12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95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78" y="1099836"/>
            <a:ext cx="11423330" cy="5732968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2568049" y="477041"/>
            <a:ext cx="6552728" cy="72008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zh-TW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charset="0"/>
                <a:ea typeface="微軟正黑體" charset="0"/>
                <a:cs typeface="+mj-cs"/>
              </a:rPr>
              <a:t>流程效能追蹤器</a:t>
            </a:r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charset="0"/>
              <a:ea typeface="微軟正黑體" charset="0"/>
              <a:cs typeface="+mj-cs"/>
            </a:endParaRPr>
          </a:p>
        </p:txBody>
      </p:sp>
      <p:sp>
        <p:nvSpPr>
          <p:cNvPr id="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96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828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840073" y="693038"/>
            <a:ext cx="1079985" cy="5471924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開啟表單瓶頸測試</a:t>
            </a:r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charset="0"/>
              <a:ea typeface="微軟正黑體" charset="0"/>
              <a:cs typeface="+mj-cs"/>
            </a:endParaRPr>
          </a:p>
        </p:txBody>
      </p:sp>
      <p:graphicFrame>
        <p:nvGraphicFramePr>
          <p:cNvPr id="4" name="圓桌 -1"/>
          <p:cNvGraphicFramePr/>
          <p:nvPr>
            <p:extLst>
              <p:ext uri="{D42A27DB-BD31-4B8C-83A1-F6EECF244321}">
                <p14:modId xmlns:p14="http://schemas.microsoft.com/office/powerpoint/2010/main" val="2542499900"/>
              </p:ext>
            </p:extLst>
          </p:nvPr>
        </p:nvGraphicFramePr>
        <p:xfrm>
          <a:off x="2899880" y="1200785"/>
          <a:ext cx="8795385" cy="2929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70"/>
                <a:gridCol w="740410"/>
                <a:gridCol w="741045"/>
                <a:gridCol w="740410"/>
                <a:gridCol w="740410"/>
                <a:gridCol w="740410"/>
                <a:gridCol w="741045"/>
                <a:gridCol w="740410"/>
                <a:gridCol w="740410"/>
                <a:gridCol w="740410"/>
                <a:gridCol w="741045"/>
                <a:gridCol w="740410"/>
              </a:tblGrid>
              <a:tr h="6292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TW" altLang="en-US" sz="16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總處理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時間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伺服器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處理時間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網路傳輸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畫面生成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取得流程包裹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取得表單定義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動態產生</a:t>
                      </a:r>
                      <a:r>
                        <a:rPr lang="en-US" altLang="zh-TW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HTML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流程引擎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8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formCreate()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8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formOpen()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畫面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元件生成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100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TW" altLang="en-US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細明體" charset="0"/>
                        </a:rPr>
                        <a:t>欄位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345.8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143.4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107.3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95.1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72.5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2.6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14.1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54.2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93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200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TW" altLang="en-US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細明體" charset="0"/>
                        </a:rPr>
                        <a:t>欄位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451.8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211.7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106.7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133.4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130.4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22.9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55.9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131.2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300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TW" altLang="en-US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細明體" charset="0"/>
                        </a:rPr>
                        <a:t>欄位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547.2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286.5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96.7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164.0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189.1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37.2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57.8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161.9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400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TW" altLang="en-US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細明體" charset="0"/>
                        </a:rPr>
                        <a:t>欄位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683.8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386.5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96.8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200.5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267.0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57.6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59.1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198.3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500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TW" altLang="en-US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細明體" charset="0"/>
                        </a:rPr>
                        <a:t>欄位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789.1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452.4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93.3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243.4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308.7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2.7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78.8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62.2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241.4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標題 1"/>
          <p:cNvSpPr txBox="1"/>
          <p:nvPr/>
        </p:nvSpPr>
        <p:spPr>
          <a:xfrm>
            <a:off x="2828125" y="492760"/>
            <a:ext cx="8702675" cy="72009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zh-TW" altLang="en-US" sz="4000" b="1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sym typeface="+mn-ea"/>
              </a:rPr>
              <a:t>「</a:t>
            </a:r>
            <a:r>
              <a:rPr kumimoji="0" lang="en-US" altLang="zh-TW" sz="4000" b="1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sym typeface="+mn-ea"/>
              </a:rPr>
              <a:t>1</a:t>
            </a:r>
            <a:r>
              <a:rPr kumimoji="0" lang="zh-TW" altLang="en-US" sz="4000" b="1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sym typeface="+mn-ea"/>
              </a:rPr>
              <a:t>關卡」與「多表單欄位」測試結果</a:t>
            </a:r>
          </a:p>
        </p:txBody>
      </p:sp>
      <p:sp>
        <p:nvSpPr>
          <p:cNvPr id="6" name="矩形 5"/>
          <p:cNvSpPr/>
          <p:nvPr/>
        </p:nvSpPr>
        <p:spPr>
          <a:xfrm>
            <a:off x="2899880" y="4580890"/>
            <a:ext cx="1734185" cy="346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latin typeface="微軟正黑體" pitchFamily="34" charset="-120"/>
                <a:ea typeface="微軟正黑體" pitchFamily="34" charset="-120"/>
              </a:rPr>
              <a:t>小結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828760" y="4939665"/>
            <a:ext cx="8846185" cy="15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微軟正黑體" charset="0"/>
                <a:ea typeface="微軟正黑體" charset="0"/>
              </a:rPr>
              <a:t>1.</a:t>
            </a:r>
            <a:r>
              <a:rPr lang="zh-TW" altLang="en-US" sz="1600">
                <a:latin typeface="微軟正黑體" charset="0"/>
                <a:ea typeface="微軟正黑體" charset="0"/>
              </a:rPr>
              <a:t>執行最久的項目為「取的流程包裹」與「畫面生成」項目。</a:t>
            </a:r>
          </a:p>
          <a:p>
            <a:r>
              <a:rPr lang="en-US" altLang="zh-TW" sz="1600">
                <a:latin typeface="微軟正黑體" charset="0"/>
                <a:ea typeface="微軟正黑體" charset="0"/>
              </a:rPr>
              <a:t>2.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「取得流程包裹」與「取得表單定義」都是暫存於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Cache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中，但取得時間相差甚大原因在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Cache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中的表單定義不需要複製一份提供給需要的程式使用，但</a:t>
            </a:r>
            <a:r>
              <a:rPr lang="zh-TW" altLang="en-US" sz="1600" u="sng">
                <a:solidFill>
                  <a:schemeClr val="accent6">
                    <a:lumMod val="50000"/>
                  </a:schemeClr>
                </a:solidFill>
                <a:latin typeface="微軟正黑體" charset="0"/>
                <a:ea typeface="微軟正黑體" charset="0"/>
                <a:sym typeface="+mn-ea"/>
              </a:rPr>
              <a:t>流程包裹需要先複製整包物件後，提供給</a:t>
            </a:r>
            <a:r>
              <a:rPr lang="en-US" altLang="zh-TW" sz="1600" u="sng">
                <a:solidFill>
                  <a:schemeClr val="accent6">
                    <a:lumMod val="50000"/>
                  </a:schemeClr>
                </a:solidFill>
                <a:latin typeface="微軟正黑體" charset="0"/>
                <a:ea typeface="微軟正黑體" charset="0"/>
                <a:sym typeface="+mn-ea"/>
              </a:rPr>
              <a:t>Stateful SessionBean</a:t>
            </a:r>
            <a:r>
              <a:rPr lang="zh-TW" altLang="en-US" sz="1600" u="sng">
                <a:solidFill>
                  <a:schemeClr val="accent6">
                    <a:lumMod val="50000"/>
                  </a:schemeClr>
                </a:solidFill>
                <a:latin typeface="微軟正黑體" charset="0"/>
                <a:ea typeface="微軟正黑體" charset="0"/>
                <a:sym typeface="+mn-ea"/>
              </a:rPr>
              <a:t>使用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，目前流程包裹於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Cache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中是存放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XML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方式，再透過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XStream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生成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Java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物件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(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效果同複製物件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)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，可研究複製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JAVA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物件方式處理。</a:t>
            </a:r>
          </a:p>
          <a:p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3.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放在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Cache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中的流程包裹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XML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，同時也擺放對應的表單版本，可考慮是否需要抽離出來。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795605" y="4118610"/>
            <a:ext cx="5060315" cy="71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註</a:t>
            </a:r>
            <a:r>
              <a:rPr lang="en-US" altLang="zh-TW" sz="1000">
                <a:latin typeface="微軟正黑體" charset="0"/>
                <a:ea typeface="微軟正黑體" charset="0"/>
                <a:sym typeface="+mn-ea"/>
              </a:rPr>
              <a:t>1 </a:t>
            </a:r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總處理時間 </a:t>
            </a:r>
            <a:r>
              <a:rPr lang="en-US" altLang="zh-TW" sz="1000">
                <a:latin typeface="微軟正黑體" charset="0"/>
                <a:ea typeface="微軟正黑體" charset="0"/>
                <a:sym typeface="+mn-ea"/>
              </a:rPr>
              <a:t>= </a:t>
            </a:r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伺服器處理時間</a:t>
            </a:r>
            <a:r>
              <a:rPr lang="en-US" altLang="zh-TW" sz="1000">
                <a:latin typeface="微軟正黑體" charset="0"/>
                <a:ea typeface="微軟正黑體" charset="0"/>
                <a:sym typeface="+mn-ea"/>
              </a:rPr>
              <a:t>+</a:t>
            </a:r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網路傳輸</a:t>
            </a:r>
            <a:r>
              <a:rPr lang="en-US" altLang="zh-TW" sz="1000">
                <a:latin typeface="微軟正黑體" charset="0"/>
                <a:ea typeface="微軟正黑體" charset="0"/>
                <a:sym typeface="+mn-ea"/>
              </a:rPr>
              <a:t>+</a:t>
            </a:r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畫面生成</a:t>
            </a:r>
          </a:p>
          <a:p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       伺服器處理時間 </a:t>
            </a:r>
            <a:r>
              <a:rPr lang="en-US" altLang="zh-TW" sz="1000">
                <a:latin typeface="微軟正黑體" charset="0"/>
                <a:ea typeface="微軟正黑體" charset="0"/>
                <a:sym typeface="+mn-ea"/>
              </a:rPr>
              <a:t>= </a:t>
            </a:r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取得流程包裹</a:t>
            </a:r>
            <a:r>
              <a:rPr lang="en-US" altLang="zh-TW" sz="1000">
                <a:latin typeface="微軟正黑體" charset="0"/>
                <a:ea typeface="微軟正黑體" charset="0"/>
                <a:sym typeface="+mn-ea"/>
              </a:rPr>
              <a:t>+</a:t>
            </a:r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取得表單定義</a:t>
            </a:r>
            <a:r>
              <a:rPr lang="en-US" altLang="zh-TW" sz="1000">
                <a:latin typeface="微軟正黑體" charset="0"/>
                <a:ea typeface="微軟正黑體" charset="0"/>
                <a:sym typeface="+mn-ea"/>
              </a:rPr>
              <a:t>+</a:t>
            </a:r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動態產生</a:t>
            </a:r>
            <a:r>
              <a:rPr lang="en-US" altLang="zh-TW" sz="1000">
                <a:latin typeface="微軟正黑體" charset="0"/>
                <a:ea typeface="微軟正黑體" charset="0"/>
                <a:sym typeface="+mn-ea"/>
              </a:rPr>
              <a:t>HTML+</a:t>
            </a:r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流程引擎</a:t>
            </a:r>
          </a:p>
          <a:p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       畫面生成 </a:t>
            </a:r>
            <a:r>
              <a:rPr lang="en-US" altLang="zh-TW" sz="1000">
                <a:latin typeface="微軟正黑體" charset="0"/>
                <a:ea typeface="微軟正黑體" charset="0"/>
                <a:sym typeface="+mn-ea"/>
              </a:rPr>
              <a:t>= formCreate()+FormOpen()+</a:t>
            </a:r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畫面元件生成</a:t>
            </a:r>
          </a:p>
          <a:p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註</a:t>
            </a:r>
            <a:r>
              <a:rPr lang="en-US" altLang="zh-TW" sz="1000">
                <a:latin typeface="微軟正黑體" charset="0"/>
                <a:ea typeface="微軟正黑體" charset="0"/>
                <a:sym typeface="+mn-ea"/>
              </a:rPr>
              <a:t>2 </a:t>
            </a:r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執行</a:t>
            </a:r>
            <a:r>
              <a:rPr lang="en-US" altLang="zh-TW" sz="1000">
                <a:latin typeface="微軟正黑體" charset="0"/>
                <a:ea typeface="微軟正黑體" charset="0"/>
                <a:sym typeface="+mn-ea"/>
              </a:rPr>
              <a:t>10</a:t>
            </a:r>
            <a:r>
              <a:rPr lang="zh-TW" altLang="en-US" sz="1000">
                <a:latin typeface="微軟正黑體" charset="0"/>
                <a:ea typeface="微軟正黑體" charset="0"/>
                <a:sym typeface="+mn-ea"/>
              </a:rPr>
              <a:t>次後的平均處理時間</a:t>
            </a:r>
          </a:p>
        </p:txBody>
      </p:sp>
      <p:sp>
        <p:nvSpPr>
          <p:cNvPr id="9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97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849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840073" y="693038"/>
            <a:ext cx="1079985" cy="5471924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開啟表單瓶頸測試</a:t>
            </a:r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charset="0"/>
              <a:ea typeface="微軟正黑體" charset="0"/>
              <a:cs typeface="+mj-cs"/>
            </a:endParaRPr>
          </a:p>
        </p:txBody>
      </p:sp>
      <p:graphicFrame>
        <p:nvGraphicFramePr>
          <p:cNvPr id="9" name="圓桌 -1"/>
          <p:cNvGraphicFramePr/>
          <p:nvPr>
            <p:extLst>
              <p:ext uri="{D42A27DB-BD31-4B8C-83A1-F6EECF244321}">
                <p14:modId xmlns:p14="http://schemas.microsoft.com/office/powerpoint/2010/main" val="927451855"/>
              </p:ext>
            </p:extLst>
          </p:nvPr>
        </p:nvGraphicFramePr>
        <p:xfrm>
          <a:off x="2605046" y="1442661"/>
          <a:ext cx="8818880" cy="3389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425"/>
                <a:gridCol w="659765"/>
                <a:gridCol w="742950"/>
                <a:gridCol w="742315"/>
                <a:gridCol w="742315"/>
                <a:gridCol w="742315"/>
                <a:gridCol w="742950"/>
                <a:gridCol w="742950"/>
                <a:gridCol w="742315"/>
                <a:gridCol w="742315"/>
                <a:gridCol w="742950"/>
                <a:gridCol w="742315"/>
              </a:tblGrid>
              <a:tr h="62928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TW" altLang="en-US" sz="16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總處理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時間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伺服器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處理時間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網路傳輸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畫面生成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chemeClr val="tx1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取得流程包裹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取得表單定義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新細明體" charset="0"/>
                        </a:rPr>
                        <a:t>動態產生</a:t>
                      </a:r>
                      <a:r>
                        <a:rPr lang="en-US" altLang="zh-TW" sz="12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HTML</a:t>
                      </a:r>
                      <a:endParaRPr lang="zh-TW" altLang="en-US" sz="1200" b="1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新細明體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流程引擎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8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formCreate()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8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formOpen()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畫面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TW" altLang="en-US" sz="1200" b="1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元件生成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2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30</a:t>
                      </a:r>
                      <a:r>
                        <a:rPr lang="zh-TW" altLang="en-US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關卡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altLang="zh-TW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200</a:t>
                      </a:r>
                      <a:r>
                        <a:rPr lang="zh-TW" altLang="en-US" sz="12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細明體" charset="0"/>
                        </a:rPr>
                        <a:t>欄位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475.6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241.1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109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125.5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158.7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2.7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22.7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123.3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200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60</a:t>
                      </a:r>
                      <a:r>
                        <a:rPr lang="zh-TW" altLang="en-US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關卡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  <a:sym typeface="+mn-ea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en-US" altLang="zh-TW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200</a:t>
                      </a:r>
                      <a:r>
                        <a:rPr lang="zh-TW" altLang="en-US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細明體" charset="0"/>
                          <a:sym typeface="+mn-ea"/>
                        </a:rPr>
                        <a:t>欄位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495.3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270.3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96.7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128.3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186.9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2.6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22.8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126.1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000" b="0" u="none">
                          <a:solidFill>
                            <a:schemeClr val="bg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BPM5602</a:t>
                      </a:r>
                      <a:r>
                        <a:rPr lang="zh-TW" altLang="en-US" sz="1000" b="0" u="none">
                          <a:solidFill>
                            <a:schemeClr val="bg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前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altLang="zh-TW" sz="1000">
                          <a:solidFill>
                            <a:schemeClr val="bg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60</a:t>
                      </a:r>
                      <a:r>
                        <a:rPr lang="zh-TW" altLang="en-US" sz="1000">
                          <a:solidFill>
                            <a:schemeClr val="bg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關卡</a:t>
                      </a:r>
                      <a:endParaRPr lang="zh-TW" altLang="en-US" sz="1000" b="0" u="none">
                        <a:solidFill>
                          <a:schemeClr val="bg1"/>
                        </a:solidFill>
                        <a:latin typeface="微軟正黑體" charset="0"/>
                        <a:ea typeface="微軟正黑體" charset="0"/>
                        <a:cs typeface="Arial" charset="0"/>
                        <a:sym typeface="+mn-ea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en-US" altLang="zh-TW" sz="1000">
                          <a:solidFill>
                            <a:schemeClr val="bg1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200</a:t>
                      </a:r>
                      <a:r>
                        <a:rPr lang="zh-TW" altLang="en-US" sz="1000">
                          <a:solidFill>
                            <a:schemeClr val="bg1"/>
                          </a:solidFill>
                          <a:latin typeface="微軟正黑體" charset="0"/>
                          <a:ea typeface="微軟正黑體" charset="0"/>
                          <a:cs typeface="細明體" charset="0"/>
                          <a:sym typeface="+mn-ea"/>
                        </a:rPr>
                        <a:t>欄位</a:t>
                      </a:r>
                      <a:endParaRPr lang="zh-TW" altLang="en-US" sz="1000" b="0" u="none">
                        <a:solidFill>
                          <a:schemeClr val="bg1"/>
                        </a:solidFill>
                        <a:latin typeface="微軟正黑體" charset="0"/>
                        <a:ea typeface="微軟正黑體" charset="0"/>
                        <a:cs typeface="細明體" charset="0"/>
                        <a:sym typeface="+mn-e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854.9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TW" sz="16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TW" sz="16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TW" sz="1600" b="0" u="none">
                        <a:solidFill>
                          <a:srgbClr val="FF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549.5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TW" sz="16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TW" sz="16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TW" sz="16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TW" sz="16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TW" sz="16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zh-TW" sz="16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200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90</a:t>
                      </a:r>
                      <a:r>
                        <a:rPr lang="zh-TW" altLang="en-US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關卡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  <a:sym typeface="+mn-ea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en-US" altLang="zh-TW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200</a:t>
                      </a:r>
                      <a:r>
                        <a:rPr lang="zh-TW" altLang="en-US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細明體" charset="0"/>
                          <a:sym typeface="+mn-ea"/>
                        </a:rPr>
                        <a:t>欄位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524.8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306.2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96.3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122.3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223.2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2.7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22.4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57.9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120.3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200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120</a:t>
                      </a:r>
                      <a:r>
                        <a:rPr lang="zh-TW" altLang="en-US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關卡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  <a:sym typeface="+mn-ea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en-US" altLang="zh-TW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200</a:t>
                      </a:r>
                      <a:r>
                        <a:rPr lang="zh-TW" altLang="en-US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細明體" charset="0"/>
                          <a:sym typeface="+mn-ea"/>
                        </a:rPr>
                        <a:t>欄位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568.4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344.1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98.2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126.1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255.5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23.4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62.8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124.0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200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150</a:t>
                      </a:r>
                      <a:r>
                        <a:rPr lang="zh-TW" altLang="en-US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關卡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  <a:sym typeface="+mn-ea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en-US" altLang="zh-TW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  <a:sym typeface="+mn-ea"/>
                        </a:rPr>
                        <a:t>200</a:t>
                      </a:r>
                      <a:r>
                        <a:rPr lang="zh-TW" altLang="en-US" sz="1200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細明體" charset="0"/>
                          <a:sym typeface="+mn-ea"/>
                        </a:rPr>
                        <a:t>欄位</a:t>
                      </a:r>
                      <a:endParaRPr lang="zh-TW" altLang="en-US" sz="1200" b="0" u="none">
                        <a:solidFill>
                          <a:srgbClr val="000000"/>
                        </a:solidFill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590.2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368.8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100.1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FF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121.3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283.7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2.6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22.5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60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TW" sz="1600" b="0" u="none">
                          <a:solidFill>
                            <a:srgbClr val="000000"/>
                          </a:solidFill>
                          <a:latin typeface="微軟正黑體" charset="0"/>
                          <a:ea typeface="微軟正黑體" charset="0"/>
                          <a:cs typeface="Arial" charset="0"/>
                        </a:rPr>
                        <a:t>119.2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標題 1"/>
          <p:cNvSpPr txBox="1"/>
          <p:nvPr/>
        </p:nvSpPr>
        <p:spPr>
          <a:xfrm>
            <a:off x="2556786" y="662881"/>
            <a:ext cx="8702675" cy="72009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zh-TW" altLang="en-US" sz="4000" b="1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  <a:sym typeface="+mn-ea"/>
              </a:rPr>
              <a:t>「多關卡」與「表單欄位」測試結果</a:t>
            </a:r>
          </a:p>
        </p:txBody>
      </p:sp>
      <p:sp>
        <p:nvSpPr>
          <p:cNvPr id="11" name="矩形 10"/>
          <p:cNvSpPr/>
          <p:nvPr/>
        </p:nvSpPr>
        <p:spPr>
          <a:xfrm>
            <a:off x="2700296" y="5253296"/>
            <a:ext cx="1734185" cy="346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小結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557421" y="5755581"/>
            <a:ext cx="8846185" cy="84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latin typeface="微軟正黑體" charset="0"/>
                <a:ea typeface="微軟正黑體" charset="0"/>
              </a:rPr>
              <a:t>1.「取得流程包裹」的時間，佔「伺服器處理時間」的三分之二，與前頁測試結果相同應為目前較有進入</a:t>
            </a:r>
            <a:r>
              <a:rPr lang="zh-TW" sz="1600">
                <a:latin typeface="微軟正黑體" charset="0"/>
                <a:ea typeface="微軟正黑體" charset="0"/>
              </a:rPr>
              <a:t>改善的項目</a:t>
            </a:r>
            <a:r>
              <a:rPr sz="1600">
                <a:latin typeface="微軟正黑體" charset="0"/>
                <a:ea typeface="微軟正黑體" charset="0"/>
              </a:rPr>
              <a:t>。</a:t>
            </a:r>
          </a:p>
          <a:p>
            <a:r>
              <a:rPr lang="en-US" sz="1600">
                <a:latin typeface="微軟正黑體" charset="0"/>
                <a:ea typeface="微軟正黑體" charset="0"/>
              </a:rPr>
              <a:t>2.BPM5602</a:t>
            </a:r>
            <a:r>
              <a:rPr lang="zh-TW" altLang="en-US" sz="1600">
                <a:latin typeface="微軟正黑體" charset="0"/>
                <a:ea typeface="微軟正黑體" charset="0"/>
              </a:rPr>
              <a:t>效能優化前的版本，於</a:t>
            </a:r>
            <a:r>
              <a:rPr sz="1600">
                <a:latin typeface="微軟正黑體" charset="0"/>
                <a:ea typeface="微軟正黑體" charset="0"/>
                <a:sym typeface="+mn-ea"/>
              </a:rPr>
              <a:t>「取得流程包裹」</a:t>
            </a:r>
            <a:r>
              <a:rPr lang="zh-TW" sz="1600">
                <a:latin typeface="微軟正黑體" charset="0"/>
                <a:ea typeface="微軟正黑體" charset="0"/>
                <a:sym typeface="+mn-ea"/>
              </a:rPr>
              <a:t>項目的執行時間為修改後的近</a:t>
            </a:r>
            <a:r>
              <a:rPr lang="en-US" altLang="zh-TW" sz="1600">
                <a:latin typeface="微軟正黑體" charset="0"/>
                <a:ea typeface="微軟正黑體" charset="0"/>
                <a:sym typeface="+mn-ea"/>
              </a:rPr>
              <a:t>3</a:t>
            </a:r>
            <a:r>
              <a:rPr lang="zh-TW" altLang="en-US" sz="1600">
                <a:latin typeface="微軟正黑體" charset="0"/>
                <a:ea typeface="微軟正黑體" charset="0"/>
                <a:sym typeface="+mn-ea"/>
              </a:rPr>
              <a:t>倍。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613301" y="2079566"/>
            <a:ext cx="8808720" cy="450850"/>
          </a:xfrm>
          <a:prstGeom prst="rect">
            <a:avLst/>
          </a:prstGeom>
          <a:solidFill>
            <a:schemeClr val="bg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604411" y="3472121"/>
            <a:ext cx="8808720" cy="1358900"/>
          </a:xfrm>
          <a:prstGeom prst="rect">
            <a:avLst/>
          </a:prstGeom>
          <a:solidFill>
            <a:schemeClr val="bg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98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78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6" y="1557026"/>
            <a:ext cx="11567924" cy="4602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標題 1"/>
          <p:cNvSpPr txBox="1"/>
          <p:nvPr/>
        </p:nvSpPr>
        <p:spPr>
          <a:xfrm>
            <a:off x="3000043" y="620949"/>
            <a:ext cx="6552728" cy="720080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BPMN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塑模器評估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charset="0"/>
                <a:ea typeface="微軟正黑體" charset="0"/>
                <a:cs typeface="+mj-cs"/>
              </a:rPr>
              <a:t>(1/3)</a:t>
            </a:r>
          </a:p>
        </p:txBody>
      </p:sp>
      <p:sp>
        <p:nvSpPr>
          <p:cNvPr id="4" name="投影片編號版面配置區 1"/>
          <p:cNvSpPr txBox="1">
            <a:spLocks noGrp="1"/>
          </p:cNvSpPr>
          <p:nvPr>
            <p:ph type="sldNum" sz="quarter" idx="4"/>
          </p:nvPr>
        </p:nvSpPr>
        <p:spPr>
          <a:xfrm>
            <a:off x="11567923" y="6492875"/>
            <a:ext cx="647991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lstStyle/>
          <a:p>
            <a:pPr algn="ctr"/>
            <a:fld id="{9A0DB2DC-4C9A-4742-B13C-FB6460FD3503}" type="slidenum">
              <a:rPr lang="zh-CN" altLang="en-US" sz="1400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</a:rPr>
              <a:t>99</a:t>
            </a:fld>
            <a:endParaRPr lang="zh-CN" altLang="en-US" sz="1400" dirty="0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Dragon</Template>
  <TotalTime>1140</TotalTime>
  <Words>8392</Words>
  <Application>Microsoft Office PowerPoint</Application>
  <PresentationFormat>自訂</PresentationFormat>
  <Paragraphs>2307</Paragraphs>
  <Slides>140</Slides>
  <Notes>38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140</vt:i4>
      </vt:variant>
    </vt:vector>
  </HeadingPairs>
  <TitlesOfParts>
    <vt:vector size="141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eve</dc:creator>
  <cp:lastModifiedBy>LaLa</cp:lastModifiedBy>
  <cp:revision>1177</cp:revision>
  <dcterms:created xsi:type="dcterms:W3CDTF">2010-10-15T10:13:00Z</dcterms:created>
  <dcterms:modified xsi:type="dcterms:W3CDTF">2018-04-18T03:33:14Z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1028-10.8.0.5615</vt:lpwstr>
  </property>
</Properties>
</file>